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5" r:id="rId3"/>
    <p:sldId id="308" r:id="rId4"/>
    <p:sldId id="306" r:id="rId5"/>
    <p:sldId id="290" r:id="rId6"/>
    <p:sldId id="305" r:id="rId7"/>
    <p:sldId id="291" r:id="rId8"/>
    <p:sldId id="289" r:id="rId9"/>
    <p:sldId id="294" r:id="rId10"/>
    <p:sldId id="292" r:id="rId11"/>
    <p:sldId id="307" r:id="rId12"/>
    <p:sldId id="293" r:id="rId13"/>
    <p:sldId id="267" r:id="rId14"/>
    <p:sldId id="301" r:id="rId15"/>
    <p:sldId id="298" r:id="rId16"/>
    <p:sldId id="295" r:id="rId17"/>
    <p:sldId id="309" r:id="rId18"/>
    <p:sldId id="311" r:id="rId19"/>
    <p:sldId id="300" r:id="rId20"/>
    <p:sldId id="303" r:id="rId21"/>
    <p:sldId id="312" r:id="rId22"/>
    <p:sldId id="304" r:id="rId23"/>
    <p:sldId id="259" r:id="rId24"/>
    <p:sldId id="260" r:id="rId25"/>
    <p:sldId id="261" r:id="rId26"/>
    <p:sldId id="302" r:id="rId27"/>
    <p:sldId id="297" r:id="rId28"/>
    <p:sldId id="296" r:id="rId2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5" autoAdjust="0"/>
    <p:restoredTop sz="86667" autoAdjust="0"/>
  </p:normalViewPr>
  <p:slideViewPr>
    <p:cSldViewPr snapToGrid="0">
      <p:cViewPr varScale="1">
        <p:scale>
          <a:sx n="95" d="100"/>
          <a:sy n="95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1201-48A7-4F95-80D4-48FBC7D3C4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A9AE6-E7CB-4C32-86CC-68FD08F24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9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Koning, Erik Bauge,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0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Normal: </a:t>
            </a:r>
            <a:r>
              <a:rPr lang="sv-SE" dirty="0" err="1"/>
              <a:t>Model</a:t>
            </a:r>
            <a:r>
              <a:rPr lang="sv-SE" dirty="0"/>
              <a:t> in the </a:t>
            </a:r>
            <a:r>
              <a:rPr lang="sv-SE" dirty="0" err="1"/>
              <a:t>model</a:t>
            </a:r>
            <a:r>
              <a:rPr lang="sv-SE" dirty="0"/>
              <a:t> space,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defect</a:t>
            </a:r>
            <a:r>
              <a:rPr lang="sv-SE" dirty="0"/>
              <a:t> in the </a:t>
            </a:r>
            <a:r>
              <a:rPr lang="sv-SE" dirty="0" err="1"/>
              <a:t>observable</a:t>
            </a:r>
            <a:r>
              <a:rPr lang="sv-SE" dirty="0"/>
              <a:t>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59B0D-1069-49FC-BAA1-407DD8C93D3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23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5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0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model defects = the model for the underlying physics does not exactly reproduce reality, no matter what parameters are chosen for the model. I.e., when fitting a defect model to data, the results can become very misleading by introducing a bias which supersedes the estimated uncertainty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Note the very small uncertainty band obtained with normal regression! What consequences would this have if safety margins were based on this model?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9F49-BA4A-4BC2-847D-BFA581CE7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some extent this is what is used in the TENDL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C7B2E-CBF3-4A94-B019-D73A654CC8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5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model+ model defect can reproduce the data well, retain smoothness and produces  reasonable uncertainties. In regions, where there is no data the uncertainties increases. </a:t>
            </a:r>
            <a:r>
              <a:rPr lang="en-GB" sz="1200" dirty="0"/>
              <a:t>Gaussian Process  can be used to model model-defects with these characteristics.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C7B2E-CBF3-4A94-B019-D73A654CC8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1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1A9AE6-E7CB-4C32-86CC-68FD08F241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04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98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A9AE6-E7CB-4C32-86CC-68FD08F241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AA68A01-321B-4E4F-9395-38B7158C0EDE}" type="datetime1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4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E224009-06FC-4B55-B84F-35921B331EB0}" type="datetime1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9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B5F75C0-5E85-486C-89B6-652D0B1AF2B5}" type="datetime1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2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C46C558-7E61-42C4-9A25-38643EC29F22}" type="datetime1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6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494094D-2FD4-442C-8821-7BF8C677AAB8}" type="datetime1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3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BDAF631-5CBB-4B6F-92F7-C8C67DD9594F}" type="datetime1">
              <a:rPr lang="sv-SE" smtClean="0"/>
              <a:t>2020-12-09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3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16183CB-2A36-4FA3-B7B6-534765EA31CF}" type="datetime1">
              <a:rPr lang="sv-SE" smtClean="0"/>
              <a:t>2020-12-09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65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147DBC9-0461-4314-8F55-5553B3D11DD1}" type="datetime1">
              <a:rPr lang="sv-SE" smtClean="0"/>
              <a:t>2020-12-09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9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1C075A8-8F32-48A3-BF5E-61C9DCFC7D63}" type="datetime1">
              <a:rPr lang="sv-SE" smtClean="0"/>
              <a:t>2020-12-09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05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836712"/>
            <a:ext cx="5122912" cy="5472608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B7CC2C-9B27-4A4C-8292-6D8F7A0D4965}" type="datetime1">
              <a:rPr lang="sv-SE" smtClean="0"/>
              <a:t>2020-12-09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4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09E72B-481A-47F3-AF03-3CB3443EDA0C}" type="datetime1">
              <a:rPr lang="sv-SE" smtClean="0"/>
              <a:t>2020-12-09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07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85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123728" y="485800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FC417DC-E8BA-4C72-96E5-6D20C274FD8F}" type="datetime1">
              <a:rPr lang="sv-SE" smtClean="0"/>
              <a:t>2020-12-09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51/epjconf/20192110700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22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520/STP16082017008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51/epjconf/201921107005" TargetMode="External"/><Relationship Id="rId2" Type="http://schemas.openxmlformats.org/officeDocument/2006/relationships/hyperlink" Target="http://arxiv.org/abs/2009.0052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10" Type="http://schemas.openxmlformats.org/officeDocument/2006/relationships/image" Target="../media/image7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10" Type="http://schemas.openxmlformats.org/officeDocument/2006/relationships/image" Target="../media/image10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11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20/STP16082017008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614F63-B93B-437B-8718-1EF514C40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H. Sjöstrand, J. Hansson</a:t>
            </a:r>
          </a:p>
          <a:p>
            <a:r>
              <a:rPr lang="en-US" dirty="0"/>
              <a:t>Uppsala University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F58E678-358A-42D9-801C-EF10C68C60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Gaussian Processes for treatment of model defects in nuclear data evaluations.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42FE6-A5A5-4939-8842-E4C9D73420F8}"/>
              </a:ext>
            </a:extLst>
          </p:cNvPr>
          <p:cNvSpPr txBox="1"/>
          <p:nvPr/>
        </p:nvSpPr>
        <p:spPr>
          <a:xfrm>
            <a:off x="4717446" y="5510683"/>
            <a:ext cx="3825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large part of the presentation is based on work performed by </a:t>
            </a:r>
            <a:r>
              <a:rPr lang="en-US" dirty="0" err="1"/>
              <a:t>G.Schnabel</a:t>
            </a:r>
            <a:r>
              <a:rPr lang="en-US" dirty="0"/>
              <a:t> and P. Helgesson when they were active at Uppsala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38A6E-9DB9-4926-A131-2377D80C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00FA-F4F3-4FE3-8FE4-C5A8DDD0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TALYS on (26−FE−56(N,P)25−MN−56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9D0814-A696-4C62-ABBB-C7F64E581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50183"/>
          <a:stretch/>
        </p:blipFill>
        <p:spPr>
          <a:xfrm>
            <a:off x="698740" y="1969037"/>
            <a:ext cx="8200885" cy="28226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2D51DD-4FA3-45FD-9F79-04E7E97032DA}"/>
              </a:ext>
            </a:extLst>
          </p:cNvPr>
          <p:cNvSpPr txBox="1"/>
          <p:nvPr/>
        </p:nvSpPr>
        <p:spPr>
          <a:xfrm rot="16200000">
            <a:off x="-1458238" y="2111469"/>
            <a:ext cx="377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Residuals /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baseline="-25000" dirty="0">
                <a:sym typeface="Symbol" panose="05050102010706020507" pitchFamily="18" charset="2"/>
              </a:rPr>
              <a:t>m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BF3D3-F9B4-4CA3-B0CB-56F069AE1EDB}"/>
              </a:ext>
            </a:extLst>
          </p:cNvPr>
          <p:cNvSpPr txBox="1"/>
          <p:nvPr/>
        </p:nvSpPr>
        <p:spPr>
          <a:xfrm>
            <a:off x="467833" y="5443870"/>
            <a:ext cx="7017488" cy="122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FB226-133A-4E56-BFAB-43F2A0239E2E}"/>
              </a:ext>
            </a:extLst>
          </p:cNvPr>
          <p:cNvSpPr txBox="1"/>
          <p:nvPr/>
        </p:nvSpPr>
        <p:spPr>
          <a:xfrm>
            <a:off x="629097" y="5131966"/>
            <a:ext cx="7495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model                          describes the data well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98D2B7A-F6A3-409C-8C1D-FA807AAEE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539575"/>
              </p:ext>
            </p:extLst>
          </p:nvPr>
        </p:nvGraphicFramePr>
        <p:xfrm>
          <a:off x="2587124" y="5112585"/>
          <a:ext cx="2143607" cy="67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5" imgW="2001029" imgH="631103" progId="Equation.DSMT4">
                  <p:embed/>
                </p:oleObj>
              </mc:Choice>
              <mc:Fallback>
                <p:oleObj name="Equation" r:id="rId5" imgW="2001029" imgH="6311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7124" y="5112585"/>
                        <a:ext cx="2143607" cy="67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1D7DA2-C381-4098-B8DF-40F9927E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62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00FA-F4F3-4FE3-8FE4-C5A8DDD0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TALYS on (26−FE−56(N,P)25−MN−56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9D0814-A696-4C62-ABBB-C7F64E581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50183"/>
          <a:stretch/>
        </p:blipFill>
        <p:spPr>
          <a:xfrm>
            <a:off x="698740" y="1969037"/>
            <a:ext cx="8200885" cy="28226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2D51DD-4FA3-45FD-9F79-04E7E97032DA}"/>
              </a:ext>
            </a:extLst>
          </p:cNvPr>
          <p:cNvSpPr txBox="1"/>
          <p:nvPr/>
        </p:nvSpPr>
        <p:spPr>
          <a:xfrm rot="16200000">
            <a:off x="-1458238" y="2111469"/>
            <a:ext cx="377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Residuals /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baseline="-25000" dirty="0">
                <a:sym typeface="Symbol" panose="05050102010706020507" pitchFamily="18" charset="2"/>
              </a:rPr>
              <a:t>m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BF3D3-F9B4-4CA3-B0CB-56F069AE1EDB}"/>
              </a:ext>
            </a:extLst>
          </p:cNvPr>
          <p:cNvSpPr txBox="1"/>
          <p:nvPr/>
        </p:nvSpPr>
        <p:spPr>
          <a:xfrm>
            <a:off x="467833" y="5443870"/>
            <a:ext cx="7017488" cy="122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5FB226-133A-4E56-BFAB-43F2A0239E2E}"/>
              </a:ext>
            </a:extLst>
          </p:cNvPr>
          <p:cNvSpPr txBox="1"/>
          <p:nvPr/>
        </p:nvSpPr>
        <p:spPr>
          <a:xfrm>
            <a:off x="698740" y="5131966"/>
            <a:ext cx="74959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Hard to integrate in a full evaluation (sum rules)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Difficulties with constant hyperparameters (resonances)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6021FA-5E60-4C63-9073-7574790E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11</a:t>
            </a:fld>
            <a:endParaRPr lang="sv-S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EDD6F7-9024-4C96-BF42-BB29BA24A8DF}"/>
              </a:ext>
            </a:extLst>
          </p:cNvPr>
          <p:cNvSpPr/>
          <p:nvPr/>
        </p:nvSpPr>
        <p:spPr>
          <a:xfrm>
            <a:off x="4973934" y="6140047"/>
            <a:ext cx="4327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/>
              <a:t>G. Schnabel and H. Sjöstrand, “A first sketch: Construction of model defect priors inspired by dynamic time warping,” </a:t>
            </a:r>
            <a:r>
              <a:rPr lang="en-US" sz="1000" i="1" dirty="0"/>
              <a:t>EPJ Web Conf.</a:t>
            </a:r>
            <a:r>
              <a:rPr lang="en-US" sz="1000" dirty="0"/>
              <a:t>, vol. 211, p. 07005, 2019, </a:t>
            </a:r>
            <a:r>
              <a:rPr lang="en-US" sz="1000" dirty="0" err="1"/>
              <a:t>doi</a:t>
            </a:r>
            <a:r>
              <a:rPr lang="en-US" sz="1000" dirty="0"/>
              <a:t>: </a:t>
            </a:r>
            <a:r>
              <a:rPr lang="en-US" sz="1000" dirty="0">
                <a:hlinkClick r:id="rId4"/>
              </a:rPr>
              <a:t>10.1051/</a:t>
            </a:r>
            <a:r>
              <a:rPr lang="en-US" sz="1000" dirty="0" err="1">
                <a:hlinkClick r:id="rId4"/>
              </a:rPr>
              <a:t>epjconf</a:t>
            </a:r>
            <a:r>
              <a:rPr lang="en-US" sz="1000" dirty="0">
                <a:hlinkClick r:id="rId4"/>
              </a:rPr>
              <a:t>/201921107005</a:t>
            </a:r>
            <a:r>
              <a:rPr lang="en-US" sz="1000" dirty="0"/>
              <a:t>.</a:t>
            </a:r>
            <a:endParaRPr lang="en-US" sz="1000" dirty="0">
              <a:effectLst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DC3BBD2-023D-4188-8653-9167AD43C431}"/>
              </a:ext>
            </a:extLst>
          </p:cNvPr>
          <p:cNvSpPr/>
          <p:nvPr/>
        </p:nvSpPr>
        <p:spPr>
          <a:xfrm>
            <a:off x="2984360" y="6221790"/>
            <a:ext cx="1999622" cy="273552"/>
          </a:xfrm>
          <a:custGeom>
            <a:avLst/>
            <a:gdLst>
              <a:gd name="connsiteX0" fmla="*/ 0 w 1999622"/>
              <a:gd name="connsiteY0" fmla="*/ 28285 h 273552"/>
              <a:gd name="connsiteX1" fmla="*/ 1065126 w 1999622"/>
              <a:gd name="connsiteY1" fmla="*/ 18236 h 273552"/>
              <a:gd name="connsiteX2" fmla="*/ 1286189 w 1999622"/>
              <a:gd name="connsiteY2" fmla="*/ 239300 h 273552"/>
              <a:gd name="connsiteX3" fmla="*/ 1999622 w 1999622"/>
              <a:gd name="connsiteY3" fmla="*/ 269445 h 27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22" h="273552">
                <a:moveTo>
                  <a:pt x="0" y="28285"/>
                </a:moveTo>
                <a:cubicBezTo>
                  <a:pt x="425380" y="5676"/>
                  <a:pt x="850761" y="-16933"/>
                  <a:pt x="1065126" y="18236"/>
                </a:cubicBezTo>
                <a:cubicBezTo>
                  <a:pt x="1279491" y="53405"/>
                  <a:pt x="1130440" y="197432"/>
                  <a:pt x="1286189" y="239300"/>
                </a:cubicBezTo>
                <a:cubicBezTo>
                  <a:pt x="1441938" y="281168"/>
                  <a:pt x="1720780" y="275306"/>
                  <a:pt x="1999622" y="269445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E5DE-36C0-4F40-97B4-7C9E6781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Problematic when bad exp - </a:t>
            </a:r>
            <a:r>
              <a:rPr lang="en-US" dirty="0" err="1"/>
              <a:t>cov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EC4594-75B9-4432-99AE-C40937396B0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6"/>
          <a:stretch/>
        </p:blipFill>
        <p:spPr>
          <a:xfrm>
            <a:off x="1799475" y="1828801"/>
            <a:ext cx="5220586" cy="4178594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5C39069-79B4-492F-8BAD-72CE98BCDBA3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4" t="70402" r="37338" b="14125"/>
          <a:stretch/>
        </p:blipFill>
        <p:spPr>
          <a:xfrm>
            <a:off x="2543754" y="4540101"/>
            <a:ext cx="2424223" cy="90376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EED87-C314-41D3-97F7-9EF83477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35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85800"/>
            <a:ext cx="7067128" cy="1143000"/>
          </a:xfrm>
        </p:spPr>
        <p:txBody>
          <a:bodyPr>
            <a:normAutofit/>
          </a:bodyPr>
          <a:lstStyle/>
          <a:p>
            <a:r>
              <a:rPr lang="en-US" sz="2800" noProof="0" dirty="0"/>
              <a:t>Solution 2:</a:t>
            </a:r>
            <a:br>
              <a:rPr lang="en-US" sz="2800" noProof="0" dirty="0"/>
            </a:br>
            <a:r>
              <a:rPr lang="en-US" sz="2800" i="1" noProof="0" dirty="0"/>
              <a:t>GP in the parameter domain</a:t>
            </a:r>
            <a:r>
              <a:rPr lang="en-US" sz="2800" noProof="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2208"/>
            <a:ext cx="9144000" cy="2836912"/>
          </a:xfrm>
        </p:spPr>
        <p:txBody>
          <a:bodyPr/>
          <a:lstStyle/>
          <a:p>
            <a:r>
              <a:rPr lang="en-US" dirty="0">
                <a:ea typeface="DFKai-SB"/>
              </a:rPr>
              <a:t>Energy-dependent parameters</a:t>
            </a:r>
            <a:r>
              <a:rPr lang="en-US" sz="2000" baseline="30000" dirty="0">
                <a:ea typeface="DFKai-SB"/>
              </a:rPr>
              <a:t>1,2</a:t>
            </a:r>
            <a:r>
              <a:rPr lang="en-US" dirty="0">
                <a:ea typeface="DFKai-SB"/>
              </a:rPr>
              <a:t> around ‘global’ parameters β</a:t>
            </a:r>
          </a:p>
          <a:p>
            <a:r>
              <a:rPr lang="en-US" dirty="0">
                <a:ea typeface="DFKai-SB"/>
              </a:rPr>
              <a:t>The energy dependence modeled with GP</a:t>
            </a:r>
          </a:p>
          <a:p>
            <a:endParaRPr lang="en-US" dirty="0">
              <a:ea typeface="DFKai-SB"/>
            </a:endParaRP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 bwMode="auto">
              <a:xfrm>
                <a:off x="-111936" y="2531949"/>
                <a:ext cx="8513762" cy="96831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sv-S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sv-S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sv-S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v-S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v-S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unc>
                            <m:funcPr>
                              <m:ctrlPr>
                                <a:rPr lang="sv-S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sv-SE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fName>
                            <m:e>
                              <m:r>
                                <a:rPr lang="sv-SE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</m:func>
                          <m:r>
                            <a:rPr lang="sv-S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v-SE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𝛅</m:t>
                          </m:r>
                          <m:r>
                            <a:rPr lang="sv-SE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v-S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v-SE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sv-SE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sv-S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v-S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func>
                        <m:funcPr>
                          <m:ctrlPr>
                            <a:rPr lang="sv-S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sv-SE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sv-S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m:rPr>
                          <m:nor/>
                        </m:rPr>
                        <a:rPr lang="sv-SE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sv-S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sv-SE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v-S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sv-S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sv-S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)∼</m:t>
                      </m:r>
                      <m:r>
                        <a:rPr lang="sv-SE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𝐺𝑃</m:t>
                      </m:r>
                    </m:oMath>
                  </m:oMathPara>
                </a14:m>
                <a:endParaRPr lang="sv-SE" sz="2800" dirty="0"/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1936" y="2531949"/>
                <a:ext cx="8513762" cy="968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0" y="3284985"/>
            <a:ext cx="3923928" cy="2736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each E: </a:t>
            </a:r>
          </a:p>
          <a:p>
            <a:pPr lvl="1"/>
            <a:r>
              <a:rPr lang="en-US" dirty="0"/>
              <a:t>Consistent physics</a:t>
            </a:r>
          </a:p>
          <a:p>
            <a:pPr lvl="1"/>
            <a:r>
              <a:rPr lang="en-US" dirty="0"/>
              <a:t>Meaningful parameters</a:t>
            </a:r>
          </a:p>
          <a:p>
            <a:pPr lvl="1"/>
            <a:r>
              <a:rPr lang="sv-SE" dirty="0"/>
              <a:t>Extrapolation to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isotopes</a:t>
            </a:r>
            <a:r>
              <a:rPr lang="sv-SE" dirty="0"/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316810"/>
            <a:ext cx="8289890" cy="541189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en-US" sz="2200" baseline="30000" dirty="0"/>
              <a:t>[1] P. Helgesson and H. Sjöstrand, “Treating model defects by fitting smoothly varying model parameters: Energy dependence in nuclear data evaluation,” Annals of Nuclear Energy, vol. 120, pp. 35–47, Oct. 2018, </a:t>
            </a:r>
            <a:r>
              <a:rPr lang="en-US" sz="2200" baseline="30000" dirty="0" err="1"/>
              <a:t>doi</a:t>
            </a:r>
            <a:r>
              <a:rPr lang="en-US" sz="2200" baseline="30000" dirty="0"/>
              <a:t>: 10.1016/j.anucene.2018.05.026.</a:t>
            </a:r>
          </a:p>
          <a:p>
            <a:r>
              <a:rPr lang="en-US" sz="2200" baseline="30000" dirty="0"/>
              <a:t>[2]G. </a:t>
            </a:r>
            <a:r>
              <a:rPr lang="en-US" sz="2200" baseline="30000" dirty="0" err="1"/>
              <a:t>Schnabel,et</a:t>
            </a:r>
            <a:r>
              <a:rPr lang="en-US" sz="2200" baseline="30000" dirty="0"/>
              <a:t> al., “Conception and software implementation of a nuclear data evaluation pipeline,” arXiv:2009.00521 [</a:t>
            </a:r>
            <a:r>
              <a:rPr lang="en-US" sz="2200" baseline="30000" dirty="0" err="1"/>
              <a:t>nucl</a:t>
            </a:r>
            <a:r>
              <a:rPr lang="en-US" sz="2200" baseline="30000" dirty="0"/>
              <a:t>-ex, </a:t>
            </a:r>
            <a:r>
              <a:rPr lang="en-US" sz="2200" baseline="30000" dirty="0" err="1"/>
              <a:t>physics:nucl-th</a:t>
            </a:r>
            <a:r>
              <a:rPr lang="en-US" sz="2200" baseline="30000" dirty="0"/>
              <a:t>, </a:t>
            </a:r>
            <a:r>
              <a:rPr lang="en-US" sz="2200" baseline="30000" dirty="0" err="1"/>
              <a:t>physics:physics</a:t>
            </a:r>
            <a:r>
              <a:rPr lang="en-US" sz="2200" baseline="30000" dirty="0"/>
              <a:t>], Sep. 2020, http://arxiv.org/abs/2009.00521.</a:t>
            </a:r>
            <a:endParaRPr lang="en-US" sz="2200" dirty="0"/>
          </a:p>
          <a:p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BCA60-F310-4F74-B9BA-6B8DB28F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B04C-1C70-48F6-9A88-EA60EEB65ACA}" type="slidenum">
              <a:rPr lang="sv-SE" smtClean="0"/>
              <a:t>13</a:t>
            </a:fld>
            <a:endParaRPr lang="sv-S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DB0FD2-769A-42FC-A483-9CB916773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603" y="3152630"/>
            <a:ext cx="4900428" cy="28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9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80C718-AECB-4E8C-A605-F9C447394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63538" y="743099"/>
            <a:ext cx="6166658" cy="356994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3F5B2-3E18-4274-8520-63BC5F6B1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701395"/>
            <a:ext cx="7506182" cy="202007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system gives flexibility to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parameter best estimate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parameter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Data at a certain energy will not constrain the model at all energies. 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E3916-C984-4BDD-87BA-BA4003AA13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6813" y="485775"/>
            <a:ext cx="6707187" cy="669925"/>
          </a:xfrm>
        </p:spPr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7A816-3D89-4C33-B7CC-6AB373A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14</a:t>
            </a:fld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40054-771C-4A89-B8D2-887C3E1C4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61" y="2186723"/>
            <a:ext cx="841957" cy="4867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90E7D1-5012-49D5-BA19-7B9AB5D52E53}"/>
              </a:ext>
            </a:extLst>
          </p:cNvPr>
          <p:cNvSpPr txBox="1"/>
          <p:nvPr/>
        </p:nvSpPr>
        <p:spPr>
          <a:xfrm>
            <a:off x="7187276" y="22414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Posterior </a:t>
            </a:r>
          </a:p>
        </p:txBody>
      </p:sp>
    </p:spTree>
    <p:extLst>
      <p:ext uri="{BB962C8B-B14F-4D97-AF65-F5344CB8AC3E}">
        <p14:creationId xmlns:p14="http://schemas.microsoft.com/office/powerpoint/2010/main" val="276173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1750-26E5-4E24-B7DF-C4AD5A81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Reproduces data…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B98556-BE54-4751-AD27-165806ED8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3335"/>
          <a:stretch/>
        </p:blipFill>
        <p:spPr>
          <a:xfrm>
            <a:off x="1898248" y="1628800"/>
            <a:ext cx="6619798" cy="438614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2A9ED3-FC1D-48A5-A454-8F4E568D5AC0}"/>
              </a:ext>
            </a:extLst>
          </p:cNvPr>
          <p:cNvSpPr txBox="1"/>
          <p:nvPr/>
        </p:nvSpPr>
        <p:spPr>
          <a:xfrm>
            <a:off x="2480044" y="6038491"/>
            <a:ext cx="2807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but…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D966D-7BB4-4883-8E57-53AD29EC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15</a:t>
            </a:fld>
            <a:endParaRPr lang="sv-S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95B8A-6D39-4ADD-A510-52827B186A1B}"/>
              </a:ext>
            </a:extLst>
          </p:cNvPr>
          <p:cNvSpPr/>
          <p:nvPr/>
        </p:nvSpPr>
        <p:spPr>
          <a:xfrm>
            <a:off x="2275339" y="1750816"/>
            <a:ext cx="268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(26−FE−56(N,P)25−MN−56</a:t>
            </a:r>
          </a:p>
        </p:txBody>
      </p:sp>
    </p:spTree>
    <p:extLst>
      <p:ext uri="{BB962C8B-B14F-4D97-AF65-F5344CB8AC3E}">
        <p14:creationId xmlns:p14="http://schemas.microsoft.com/office/powerpoint/2010/main" val="29587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AD61-74A0-448D-9D59-7FC2DA74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variations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D6E285-7884-41E1-AC2A-3D5D48762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/>
          <a:stretch/>
        </p:blipFill>
        <p:spPr>
          <a:xfrm>
            <a:off x="5011616" y="1628800"/>
            <a:ext cx="4132384" cy="2834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114740-5A08-40E1-A8AE-901C91B915E3}"/>
              </a:ext>
            </a:extLst>
          </p:cNvPr>
          <p:cNvSpPr txBox="1"/>
          <p:nvPr/>
        </p:nvSpPr>
        <p:spPr>
          <a:xfrm>
            <a:off x="828136" y="4793577"/>
            <a:ext cx="7341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Rapid variations in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Possibly to small uncertainties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DBF2AB-9FB4-498B-86A4-02C9333E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16</a:t>
            </a:fld>
            <a:endParaRPr lang="sv-SE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303BD76-A9C1-4D49-A86B-911C3B2CB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2"/>
          <a:stretch/>
        </p:blipFill>
        <p:spPr>
          <a:xfrm>
            <a:off x="363539" y="1652267"/>
            <a:ext cx="4361704" cy="26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2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02F1-3828-4C47-9658-9B07E80F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3: Combining the methods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4A5AD1-D89F-4A63-9602-65CC8EF8E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049983"/>
              </p:ext>
            </p:extLst>
          </p:nvPr>
        </p:nvGraphicFramePr>
        <p:xfrm>
          <a:off x="5333256" y="2700621"/>
          <a:ext cx="3474707" cy="54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4" imgW="1942920" imgH="304560" progId="Equation.DSMT4">
                  <p:embed/>
                </p:oleObj>
              </mc:Choice>
              <mc:Fallback>
                <p:oleObj name="Equation" r:id="rId4" imgW="194292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4A5AD1-D89F-4A63-9602-65CC8EF8E4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256" y="2700621"/>
                        <a:ext cx="3474707" cy="545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EF8B561-4358-4AA5-BBDC-2F176D142A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4381"/>
          <a:stretch/>
        </p:blipFill>
        <p:spPr>
          <a:xfrm>
            <a:off x="579809" y="2553489"/>
            <a:ext cx="3476439" cy="1475047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8C5470-8674-4A73-9FCE-A3EAD843F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590" y="2406358"/>
          <a:ext cx="245219" cy="2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48C5470-8674-4A73-9FCE-A3EAD843F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4590" y="2406358"/>
                        <a:ext cx="245219" cy="29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E08E9F0-1BE9-413C-81B9-85EC34614B6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442"/>
          <a:stretch/>
        </p:blipFill>
        <p:spPr>
          <a:xfrm>
            <a:off x="586862" y="4626371"/>
            <a:ext cx="3511405" cy="2105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C2B203-E7BC-4C23-ABF7-04080DD3A477}"/>
              </a:ext>
            </a:extLst>
          </p:cNvPr>
          <p:cNvSpPr txBox="1"/>
          <p:nvPr/>
        </p:nvSpPr>
        <p:spPr>
          <a:xfrm>
            <a:off x="1974035" y="2308281"/>
            <a:ext cx="203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749914-0BBE-4A44-ADCE-C4BB2BB565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991"/>
          <a:stretch/>
        </p:blipFill>
        <p:spPr>
          <a:xfrm>
            <a:off x="5133303" y="3612328"/>
            <a:ext cx="3927567" cy="275987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DBABCDF-BBC3-4BE9-A32F-22CE5C22DFFB}"/>
              </a:ext>
            </a:extLst>
          </p:cNvPr>
          <p:cNvSpPr/>
          <p:nvPr/>
        </p:nvSpPr>
        <p:spPr>
          <a:xfrm>
            <a:off x="270520" y="3245618"/>
            <a:ext cx="302236" cy="1115367"/>
          </a:xfrm>
          <a:custGeom>
            <a:avLst/>
            <a:gdLst>
              <a:gd name="connsiteX0" fmla="*/ 302236 w 302236"/>
              <a:gd name="connsiteY0" fmla="*/ 0 h 1115367"/>
              <a:gd name="connsiteX1" fmla="*/ 785 w 302236"/>
              <a:gd name="connsiteY1" fmla="*/ 432079 h 1115367"/>
              <a:gd name="connsiteX2" fmla="*/ 231898 w 302236"/>
              <a:gd name="connsiteY2" fmla="*/ 1115367 h 111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236" h="1115367">
                <a:moveTo>
                  <a:pt x="302236" y="0"/>
                </a:moveTo>
                <a:cubicBezTo>
                  <a:pt x="157372" y="123092"/>
                  <a:pt x="12508" y="246185"/>
                  <a:pt x="785" y="432079"/>
                </a:cubicBezTo>
                <a:cubicBezTo>
                  <a:pt x="-10938" y="617973"/>
                  <a:pt x="110480" y="866670"/>
                  <a:pt x="231898" y="1115367"/>
                </a:cubicBez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60BD06-168E-4331-81B1-8434E434E3CD}"/>
              </a:ext>
            </a:extLst>
          </p:cNvPr>
          <p:cNvSpPr txBox="1"/>
          <p:nvPr/>
        </p:nvSpPr>
        <p:spPr>
          <a:xfrm>
            <a:off x="572756" y="4061876"/>
            <a:ext cx="20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zero mean function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3C995AAA-0813-44AF-BCAB-B2E7D38DBCFB}"/>
              </a:ext>
            </a:extLst>
          </p:cNvPr>
          <p:cNvSpPr/>
          <p:nvPr/>
        </p:nvSpPr>
        <p:spPr>
          <a:xfrm>
            <a:off x="4920559" y="2823586"/>
            <a:ext cx="212745" cy="36776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28C5AC4-89F1-493B-BAF9-579B50E193C1}"/>
              </a:ext>
            </a:extLst>
          </p:cNvPr>
          <p:cNvSpPr/>
          <p:nvPr/>
        </p:nvSpPr>
        <p:spPr>
          <a:xfrm rot="10800000">
            <a:off x="4098268" y="2700620"/>
            <a:ext cx="302234" cy="39212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968E91A-61BD-46C8-9462-9B76BFD4EEAA}"/>
              </a:ext>
            </a:extLst>
          </p:cNvPr>
          <p:cNvSpPr/>
          <p:nvPr/>
        </p:nvSpPr>
        <p:spPr>
          <a:xfrm>
            <a:off x="4572000" y="4626371"/>
            <a:ext cx="212745" cy="81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D29105-6095-4F71-B28C-EBF4016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4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02F1-3828-4C47-9658-9B07E80F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Observation 1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C4A5AD1-D89F-4A63-9602-65CC8EF8E4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282907"/>
              </p:ext>
            </p:extLst>
          </p:nvPr>
        </p:nvGraphicFramePr>
        <p:xfrm>
          <a:off x="5333256" y="4328933"/>
          <a:ext cx="3494288" cy="54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4" imgW="1942920" imgH="304560" progId="Equation.DSMT4">
                  <p:embed/>
                </p:oleObj>
              </mc:Choice>
              <mc:Fallback>
                <p:oleObj name="Equation" r:id="rId4" imgW="1942920" imgH="3045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C4A5AD1-D89F-4A63-9602-65CC8EF8E4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256" y="4328933"/>
                        <a:ext cx="3494288" cy="548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E08E9F0-1BE9-413C-81B9-85EC34614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32" y="1628800"/>
            <a:ext cx="4664159" cy="2700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749914-0BBE-4A44-ADCE-C4BB2BB56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245" y="1432921"/>
            <a:ext cx="4285617" cy="28611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CD2D18-5447-43EB-A186-B4EB9BBA114A}"/>
              </a:ext>
            </a:extLst>
          </p:cNvPr>
          <p:cNvSpPr/>
          <p:nvPr/>
        </p:nvSpPr>
        <p:spPr>
          <a:xfrm>
            <a:off x="4755246" y="4877057"/>
            <a:ext cx="4388754" cy="1844418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Adding also a GP on the observable side ‘favors’ the prior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Mostly small updates of the prior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‘Smoother’ behavior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E4F9871-5365-44CF-8D1E-9DC4728E6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4943"/>
              </p:ext>
            </p:extLst>
          </p:nvPr>
        </p:nvGraphicFramePr>
        <p:xfrm>
          <a:off x="479663" y="4294083"/>
          <a:ext cx="3346551" cy="6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8" imgW="1650960" imgH="304560" progId="Equation.DSMT4">
                  <p:embed/>
                </p:oleObj>
              </mc:Choice>
              <mc:Fallback>
                <p:oleObj name="Equation" r:id="rId8" imgW="1650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9663" y="4294083"/>
                        <a:ext cx="3346551" cy="61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AC4E16-1935-42CE-8B6D-48393EFD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78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BC91-7D78-420D-9663-5A01DED8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Observation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3D2B1-64A2-4C45-932B-5C46AD0D69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3" indent="0">
              <a:buNone/>
            </a:pPr>
            <a:r>
              <a:rPr lang="en-US" dirty="0"/>
              <a:t> </a:t>
            </a:r>
          </a:p>
          <a:p>
            <a:pPr marL="571500" lvl="2" indent="-571500"/>
            <a:r>
              <a:rPr lang="en-US" dirty="0"/>
              <a:t>Still reproduces data</a:t>
            </a:r>
          </a:p>
          <a:p>
            <a:pPr marL="1485900" lvl="4" indent="-571500"/>
            <a:endParaRPr lang="en-US" dirty="0"/>
          </a:p>
          <a:p>
            <a:pPr marL="571500" lvl="2" indent="-571500"/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6AD897-47F3-4866-A7FF-73D826DA44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3335"/>
          <a:stretch/>
        </p:blipFill>
        <p:spPr>
          <a:xfrm>
            <a:off x="3993267" y="1716656"/>
            <a:ext cx="4598642" cy="4906640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8DFF07-92BE-4824-A10A-E3E9ED35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19</a:t>
            </a:fld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671AB-C75E-48B4-AB52-DA136F8B3262}"/>
              </a:ext>
            </a:extLst>
          </p:cNvPr>
          <p:cNvSpPr/>
          <p:nvPr/>
        </p:nvSpPr>
        <p:spPr>
          <a:xfrm>
            <a:off x="5861863" y="1854988"/>
            <a:ext cx="268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(26−FE−56(N,P)25−MN−56</a:t>
            </a:r>
          </a:p>
        </p:txBody>
      </p:sp>
    </p:spTree>
    <p:extLst>
      <p:ext uri="{BB962C8B-B14F-4D97-AF65-F5344CB8AC3E}">
        <p14:creationId xmlns:p14="http://schemas.microsoft.com/office/powerpoint/2010/main" val="191198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Evaluation results sensitive to model defects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10348" r="9052" b="22910"/>
          <a:stretch/>
        </p:blipFill>
        <p:spPr bwMode="auto">
          <a:xfrm>
            <a:off x="1466490" y="2113472"/>
            <a:ext cx="6236899" cy="26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6857-6795-425C-981D-9980CE45705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C8B69-4B6E-4088-B8F5-ACC5B1942264}"/>
              </a:ext>
            </a:extLst>
          </p:cNvPr>
          <p:cNvSpPr txBox="1"/>
          <p:nvPr/>
        </p:nvSpPr>
        <p:spPr>
          <a:xfrm>
            <a:off x="1716663" y="1651807"/>
            <a:ext cx="3873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Parameter domain (UMC - B)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BBECF-6DFB-4BF5-AFF5-1D3C4DB3B207}"/>
              </a:ext>
            </a:extLst>
          </p:cNvPr>
          <p:cNvSpPr/>
          <p:nvPr/>
        </p:nvSpPr>
        <p:spPr>
          <a:xfrm>
            <a:off x="4753161" y="1686470"/>
            <a:ext cx="2288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Observable domain (GLS)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0321A-9F13-4ABE-8E92-812CE59EC5DF}"/>
              </a:ext>
            </a:extLst>
          </p:cNvPr>
          <p:cNvSpPr txBox="1"/>
          <p:nvPr/>
        </p:nvSpPr>
        <p:spPr>
          <a:xfrm rot="16200000">
            <a:off x="531844" y="3147181"/>
            <a:ext cx="1784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Error in 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F8F6A-04A1-4E37-87E1-E03172838035}"/>
              </a:ext>
            </a:extLst>
          </p:cNvPr>
          <p:cNvSpPr txBox="1"/>
          <p:nvPr/>
        </p:nvSpPr>
        <p:spPr>
          <a:xfrm>
            <a:off x="3140015" y="4912782"/>
            <a:ext cx="286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Magnitude of model defect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3CFC1-3BB2-42BF-A2B7-E9CC3358EECC}"/>
              </a:ext>
            </a:extLst>
          </p:cNvPr>
          <p:cNvSpPr txBox="1"/>
          <p:nvPr/>
        </p:nvSpPr>
        <p:spPr>
          <a:xfrm>
            <a:off x="577970" y="5598543"/>
            <a:ext cx="4899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Plenty of evidence in literature that model defects deteriorate ND evaluations if not accounted for.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256A2-277F-489B-B910-00333418F766}"/>
              </a:ext>
            </a:extLst>
          </p:cNvPr>
          <p:cNvSpPr/>
          <p:nvPr/>
        </p:nvSpPr>
        <p:spPr>
          <a:xfrm>
            <a:off x="5897609" y="4920553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P. Helgesson </a:t>
            </a:r>
            <a:r>
              <a:rPr lang="en-US" sz="900" i="1" dirty="0"/>
              <a:t>et al.</a:t>
            </a:r>
            <a:r>
              <a:rPr lang="en-US" sz="900" dirty="0"/>
              <a:t>, “Assessment of Novel Techniques for Nuclear Data Evaluation,” </a:t>
            </a:r>
            <a:r>
              <a:rPr lang="en-US" sz="900" i="1" dirty="0"/>
              <a:t>Reactor Dosimetry: 16th International Symposium</a:t>
            </a:r>
            <a:r>
              <a:rPr lang="en-US" sz="900" dirty="0"/>
              <a:t>, Nov. 2018, </a:t>
            </a:r>
            <a:r>
              <a:rPr lang="en-US" sz="900" dirty="0" err="1"/>
              <a:t>doi</a:t>
            </a:r>
            <a:r>
              <a:rPr lang="en-US" sz="900" dirty="0"/>
              <a:t>: </a:t>
            </a:r>
            <a:r>
              <a:rPr lang="en-US" sz="900" dirty="0">
                <a:hlinkClick r:id="rId4"/>
              </a:rPr>
              <a:t>10.1520/STP160820170087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39647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AD56-AE8A-4C38-AE41-C5B55008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10DDCD-17DF-431F-AF6C-F84979FA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defects are a problem in nuclear data evaluation</a:t>
            </a:r>
          </a:p>
          <a:p>
            <a:r>
              <a:rPr lang="en-US" dirty="0"/>
              <a:t>GP can be used to treat model defects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Adding GP on the observable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GP in parameter domain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GP parameter domain + GP prior on observable.</a:t>
            </a:r>
          </a:p>
          <a:p>
            <a:pPr marL="1314450" lvl="2" indent="-457200"/>
            <a:r>
              <a:rPr lang="en-US" dirty="0"/>
              <a:t>Retains more of the model. </a:t>
            </a:r>
          </a:p>
          <a:p>
            <a:pPr marL="1314450" lvl="2" indent="-457200"/>
            <a:r>
              <a:rPr lang="en-US" dirty="0"/>
              <a:t>Hypothesis: less sensitive to errors in exp. </a:t>
            </a:r>
            <a:r>
              <a:rPr lang="en-US" dirty="0" err="1"/>
              <a:t>cov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DF31-97ED-4CC1-A02A-686A6FB3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20</a:t>
            </a:fld>
            <a:endParaRPr lang="sv-S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A73DF-5E8B-46B0-AD5B-DE1D5F599E56}"/>
              </a:ext>
            </a:extLst>
          </p:cNvPr>
          <p:cNvSpPr txBox="1"/>
          <p:nvPr/>
        </p:nvSpPr>
        <p:spPr>
          <a:xfrm>
            <a:off x="1782501" y="5648446"/>
            <a:ext cx="547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148660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7892-2E4F-44D3-B111-76C6CCF0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B1DA-0A3C-492E-B077-B073EB0B8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P. Helgesson and H. Sjöstrand, “Treating model defects by fitting smoothly varying model parameters: Energy dependence in nuclear data evaluation,” Annals of Nuclear Energy, vol. 120, pp. 35–47, Oct. 2018, </a:t>
            </a:r>
            <a:r>
              <a:rPr lang="en-US" dirty="0" err="1"/>
              <a:t>doi</a:t>
            </a:r>
            <a:r>
              <a:rPr lang="en-US" dirty="0"/>
              <a:t>: 10.1016/j.anucene.2018.05.026.</a:t>
            </a:r>
          </a:p>
          <a:p>
            <a:r>
              <a:rPr lang="en-US" dirty="0"/>
              <a:t>C. E. Rasmussen and C. K. I. Williams, Gaussian processes for machine learning. Cambridge, Mass: MIT Press, 2006.</a:t>
            </a:r>
          </a:p>
          <a:p>
            <a:r>
              <a:rPr lang="en-US" dirty="0"/>
              <a:t>P. Helgesson et al., “Assessment of Novel Techniques for Nuclear Data Evaluation,” Reactor Dosimetry: 16th International Symposium, Nov. 2018, </a:t>
            </a:r>
            <a:r>
              <a:rPr lang="en-US" dirty="0" err="1"/>
              <a:t>doi</a:t>
            </a:r>
            <a:r>
              <a:rPr lang="en-US" dirty="0"/>
              <a:t>: 10.1520/STP160820170087. </a:t>
            </a:r>
          </a:p>
          <a:p>
            <a:r>
              <a:rPr lang="en-US" dirty="0"/>
              <a:t>G. Schnabel, et al., “Conception and software implementation of a nuclear data evaluation pipeline,” arXiv:2009.00521 [</a:t>
            </a:r>
            <a:r>
              <a:rPr lang="en-US" dirty="0" err="1"/>
              <a:t>nucl</a:t>
            </a:r>
            <a:r>
              <a:rPr lang="en-US" dirty="0"/>
              <a:t>-ex, </a:t>
            </a:r>
            <a:r>
              <a:rPr lang="en-US" dirty="0" err="1"/>
              <a:t>physics:nucl-th</a:t>
            </a:r>
            <a:r>
              <a:rPr lang="en-US" dirty="0"/>
              <a:t>, </a:t>
            </a:r>
            <a:r>
              <a:rPr lang="en-US" dirty="0" err="1"/>
              <a:t>physics:physics</a:t>
            </a:r>
            <a:r>
              <a:rPr lang="en-US" dirty="0"/>
              <a:t>], Sep. 2020, </a:t>
            </a:r>
            <a:r>
              <a:rPr lang="en-US" dirty="0">
                <a:hlinkClick r:id="rId2"/>
              </a:rPr>
              <a:t>http://arxiv.org/abs/2009.00521</a:t>
            </a:r>
            <a:endParaRPr lang="en-US" dirty="0"/>
          </a:p>
          <a:p>
            <a:r>
              <a:rPr lang="en-US" dirty="0"/>
              <a:t>G. Schnabel and H. Sjöstrand, “A first sketch: Construction of model defect priors inspired by dynamic time warping,” </a:t>
            </a:r>
            <a:r>
              <a:rPr lang="en-US" i="1" dirty="0"/>
              <a:t>EPJ Web Conf.</a:t>
            </a:r>
            <a:r>
              <a:rPr lang="en-US" dirty="0"/>
              <a:t>, vol. 211, p. 07005, 2019,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10.1051/</a:t>
            </a:r>
            <a:r>
              <a:rPr lang="en-US" dirty="0" err="1">
                <a:hlinkClick r:id="rId3"/>
              </a:rPr>
              <a:t>epjconf</a:t>
            </a:r>
            <a:r>
              <a:rPr lang="en-US" dirty="0">
                <a:hlinkClick r:id="rId3"/>
              </a:rPr>
              <a:t>/201921107005</a:t>
            </a:r>
            <a:r>
              <a:rPr lang="en-US" dirty="0"/>
              <a:t>.</a:t>
            </a:r>
          </a:p>
          <a:p>
            <a:r>
              <a:rPr lang="en-US" dirty="0"/>
              <a:t>G. Schnabel, “Large Scale Bayesian Nuclear Data Evaluation with Consistent Model Defects,” </a:t>
            </a:r>
            <a:r>
              <a:rPr lang="en-US" dirty="0" err="1"/>
              <a:t>Ph.D</a:t>
            </a:r>
            <a:r>
              <a:rPr lang="en-US" dirty="0"/>
              <a:t>, TUW, 2015. Supervisor .</a:t>
            </a:r>
            <a:r>
              <a:rPr lang="en-US" dirty="0" err="1"/>
              <a:t>H.Leeb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23100-191A-4A0F-8783-0D635C5D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31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8C9D-7ACA-4CA6-A705-A132C860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71635-B39E-4EE6-84C6-077BC99435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1BF545-B3E7-4B3F-BB09-E28C77C991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34E0E-D270-4252-B5EC-76A61CAC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892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66" y="1268760"/>
            <a:ext cx="8229600" cy="1396752"/>
          </a:xfrm>
        </p:spPr>
        <p:txBody>
          <a:bodyPr>
            <a:normAutofit/>
          </a:bodyPr>
          <a:lstStyle/>
          <a:p>
            <a:r>
              <a:rPr lang="en-GB" dirty="0"/>
              <a:t>Model defects = the model cannot reproduce the reality</a:t>
            </a:r>
          </a:p>
          <a:p>
            <a:r>
              <a:rPr lang="en-GB" dirty="0"/>
              <a:t>The bias will supersede the estimated uncertainty</a:t>
            </a:r>
            <a:endParaRPr lang="en-US" dirty="0"/>
          </a:p>
        </p:txBody>
      </p:sp>
      <p:grpSp>
        <p:nvGrpSpPr>
          <p:cNvPr id="1037" name="Group 1036"/>
          <p:cNvGrpSpPr/>
          <p:nvPr/>
        </p:nvGrpSpPr>
        <p:grpSpPr>
          <a:xfrm>
            <a:off x="1584016" y="2074308"/>
            <a:ext cx="6807629" cy="4297892"/>
            <a:chOff x="9860" y="3039650"/>
            <a:chExt cx="4418124" cy="2896023"/>
          </a:xfrm>
        </p:grpSpPr>
        <p:pic>
          <p:nvPicPr>
            <p:cNvPr id="1026" name="Picture 2" descr="\\pol-fs01.user.uu.se\d-i$\hesjo677\My Pictures\Screen hunter\ScreenHunter_59 Mar. 12 17.4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0" y="3039650"/>
              <a:ext cx="3823718" cy="289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467544" y="4062429"/>
              <a:ext cx="514905" cy="230820"/>
            </a:xfrm>
            <a:custGeom>
              <a:avLst/>
              <a:gdLst>
                <a:gd name="connsiteX0" fmla="*/ 0 w 514905"/>
                <a:gd name="connsiteY0" fmla="*/ 230820 h 230820"/>
                <a:gd name="connsiteX1" fmla="*/ 168675 w 514905"/>
                <a:gd name="connsiteY1" fmla="*/ 62144 h 230820"/>
                <a:gd name="connsiteX2" fmla="*/ 514905 w 514905"/>
                <a:gd name="connsiteY2" fmla="*/ 0 h 23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905" h="230820">
                  <a:moveTo>
                    <a:pt x="0" y="230820"/>
                  </a:moveTo>
                  <a:cubicBezTo>
                    <a:pt x="41429" y="165717"/>
                    <a:pt x="82858" y="100614"/>
                    <a:pt x="168675" y="62144"/>
                  </a:cubicBezTo>
                  <a:cubicBezTo>
                    <a:pt x="254492" y="23674"/>
                    <a:pt x="384698" y="11837"/>
                    <a:pt x="514905" y="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837" y="3923929"/>
              <a:ext cx="1854448" cy="35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Measurements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915816" y="4222227"/>
              <a:ext cx="399495" cy="363984"/>
            </a:xfrm>
            <a:custGeom>
              <a:avLst/>
              <a:gdLst>
                <a:gd name="connsiteX0" fmla="*/ 399495 w 399495"/>
                <a:gd name="connsiteY0" fmla="*/ 363984 h 363984"/>
                <a:gd name="connsiteX1" fmla="*/ 88777 w 399495"/>
                <a:gd name="connsiteY1" fmla="*/ 257452 h 363984"/>
                <a:gd name="connsiteX2" fmla="*/ 0 w 399495"/>
                <a:gd name="connsiteY2" fmla="*/ 0 h 3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495" h="363984">
                  <a:moveTo>
                    <a:pt x="399495" y="363984"/>
                  </a:moveTo>
                  <a:cubicBezTo>
                    <a:pt x="277427" y="341050"/>
                    <a:pt x="155359" y="318116"/>
                    <a:pt x="88777" y="257452"/>
                  </a:cubicBezTo>
                  <a:cubicBezTo>
                    <a:pt x="22195" y="196788"/>
                    <a:pt x="11097" y="98394"/>
                    <a:pt x="0" y="0"/>
                  </a:cubicBezTo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7784" y="3954106"/>
              <a:ext cx="1800200" cy="35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Physical reality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81419" y="4873841"/>
              <a:ext cx="313385" cy="461639"/>
            </a:xfrm>
            <a:custGeom>
              <a:avLst/>
              <a:gdLst>
                <a:gd name="connsiteX0" fmla="*/ 189098 w 313385"/>
                <a:gd name="connsiteY0" fmla="*/ 0 h 461639"/>
                <a:gd name="connsiteX1" fmla="*/ 2666 w 313385"/>
                <a:gd name="connsiteY1" fmla="*/ 372862 h 461639"/>
                <a:gd name="connsiteX2" fmla="*/ 313385 w 313385"/>
                <a:gd name="connsiteY2" fmla="*/ 461639 h 46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385" h="461639">
                  <a:moveTo>
                    <a:pt x="189098" y="0"/>
                  </a:moveTo>
                  <a:cubicBezTo>
                    <a:pt x="85524" y="147961"/>
                    <a:pt x="-18049" y="295922"/>
                    <a:pt x="2666" y="372862"/>
                  </a:cubicBezTo>
                  <a:cubicBezTo>
                    <a:pt x="23380" y="449802"/>
                    <a:pt x="168382" y="455720"/>
                    <a:pt x="313385" y="461639"/>
                  </a:cubicBezTo>
                </a:path>
              </a:pathLst>
            </a:cu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827" y="5229200"/>
              <a:ext cx="3519442" cy="35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</a:rPr>
                <a:t>Linear model + uncertainties (95 %)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67DF2DB-FCED-4AD2-B21A-38D0687708D8}"/>
              </a:ext>
            </a:extLst>
          </p:cNvPr>
          <p:cNvSpPr txBox="1"/>
          <p:nvPr/>
        </p:nvSpPr>
        <p:spPr>
          <a:xfrm>
            <a:off x="248866" y="6372200"/>
            <a:ext cx="7311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idea and part of the figure is adapted from Georg Schnabel, “Large Scale Bayesian Nuclear Data Evaluation with Consistent Model Defects,” </a:t>
            </a:r>
            <a:r>
              <a:rPr lang="en-US" sz="1200" dirty="0" err="1"/>
              <a:t>Ph.D</a:t>
            </a:r>
            <a:r>
              <a:rPr lang="en-US" sz="1200" dirty="0"/>
              <a:t>, TUW, 2015. Supervisor .</a:t>
            </a:r>
            <a:r>
              <a:rPr lang="en-US" sz="1200" dirty="0" err="1"/>
              <a:t>H.Leeb</a:t>
            </a:r>
            <a:r>
              <a:rPr lang="en-US" sz="1200" dirty="0"/>
              <a:t>.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FCEA69-681A-4831-8021-FAF509F6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672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BA44-7596-42BF-9EA1-C63465FF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Treatment: Uncertainty inflation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F1FC57-5DA7-41F4-8D78-D4BB965CBEE7}"/>
              </a:ext>
            </a:extLst>
          </p:cNvPr>
          <p:cNvGrpSpPr/>
          <p:nvPr/>
        </p:nvGrpSpPr>
        <p:grpSpPr>
          <a:xfrm>
            <a:off x="1979712" y="2647107"/>
            <a:ext cx="5431946" cy="4023070"/>
            <a:chOff x="2159299" y="2412236"/>
            <a:chExt cx="4720766" cy="3419475"/>
          </a:xfrm>
        </p:grpSpPr>
        <p:pic>
          <p:nvPicPr>
            <p:cNvPr id="25" name="Picture 2" descr="\\pol-fs01.user.uu.se\d-i$\hesjo677\My Pictures\Screen hunter\ScreenHunter_59 Mar. 12 17.41.jpg">
              <a:extLst>
                <a:ext uri="{FF2B5EF4-FFF2-40B4-BE49-F238E27FC236}">
                  <a16:creationId xmlns:a16="http://schemas.microsoft.com/office/drawing/2014/main" id="{DB0E40CF-92E9-4BC6-9E69-90F8654DD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99" y="2412236"/>
              <a:ext cx="4514850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67488D-4137-46CA-BE9A-3161D9DD0563}"/>
                </a:ext>
              </a:extLst>
            </p:cNvPr>
            <p:cNvSpPr/>
            <p:nvPr/>
          </p:nvSpPr>
          <p:spPr>
            <a:xfrm>
              <a:off x="2258725" y="3065857"/>
              <a:ext cx="4621340" cy="2590764"/>
            </a:xfrm>
            <a:custGeom>
              <a:avLst/>
              <a:gdLst>
                <a:gd name="connsiteX0" fmla="*/ 125085 w 4641511"/>
                <a:gd name="connsiteY0" fmla="*/ 194939 h 2604504"/>
                <a:gd name="connsiteX1" fmla="*/ 1108496 w 4641511"/>
                <a:gd name="connsiteY1" fmla="*/ 988570 h 2604504"/>
                <a:gd name="connsiteX2" fmla="*/ 1876247 w 4641511"/>
                <a:gd name="connsiteY2" fmla="*/ 1178351 h 2604504"/>
                <a:gd name="connsiteX3" fmla="*/ 3230594 w 4641511"/>
                <a:gd name="connsiteY3" fmla="*/ 1161098 h 2604504"/>
                <a:gd name="connsiteX4" fmla="*/ 4429666 w 4641511"/>
                <a:gd name="connsiteY4" fmla="*/ 160434 h 2604504"/>
                <a:gd name="connsiteX5" fmla="*/ 4628073 w 4641511"/>
                <a:gd name="connsiteY5" fmla="*/ 229445 h 2604504"/>
                <a:gd name="connsiteX6" fmla="*/ 4610821 w 4641511"/>
                <a:gd name="connsiteY6" fmla="*/ 2334290 h 2604504"/>
                <a:gd name="connsiteX7" fmla="*/ 4507304 w 4641511"/>
                <a:gd name="connsiteY7" fmla="*/ 2515445 h 2604504"/>
                <a:gd name="connsiteX8" fmla="*/ 3325485 w 4641511"/>
                <a:gd name="connsiteY8" fmla="*/ 1764947 h 2604504"/>
                <a:gd name="connsiteX9" fmla="*/ 1229266 w 4641511"/>
                <a:gd name="connsiteY9" fmla="*/ 1695936 h 2604504"/>
                <a:gd name="connsiteX10" fmla="*/ 133711 w 4641511"/>
                <a:gd name="connsiteY10" fmla="*/ 2110004 h 2604504"/>
                <a:gd name="connsiteX11" fmla="*/ 125085 w 4641511"/>
                <a:gd name="connsiteY11" fmla="*/ 194939 h 2604504"/>
                <a:gd name="connsiteX0" fmla="*/ 156692 w 4673118"/>
                <a:gd name="connsiteY0" fmla="*/ 194939 h 2604504"/>
                <a:gd name="connsiteX1" fmla="*/ 1140103 w 4673118"/>
                <a:gd name="connsiteY1" fmla="*/ 988570 h 2604504"/>
                <a:gd name="connsiteX2" fmla="*/ 1907854 w 4673118"/>
                <a:gd name="connsiteY2" fmla="*/ 1178351 h 2604504"/>
                <a:gd name="connsiteX3" fmla="*/ 3262201 w 4673118"/>
                <a:gd name="connsiteY3" fmla="*/ 1161098 h 2604504"/>
                <a:gd name="connsiteX4" fmla="*/ 4461273 w 4673118"/>
                <a:gd name="connsiteY4" fmla="*/ 160434 h 2604504"/>
                <a:gd name="connsiteX5" fmla="*/ 4659680 w 4673118"/>
                <a:gd name="connsiteY5" fmla="*/ 229445 h 2604504"/>
                <a:gd name="connsiteX6" fmla="*/ 4642428 w 4673118"/>
                <a:gd name="connsiteY6" fmla="*/ 2334290 h 2604504"/>
                <a:gd name="connsiteX7" fmla="*/ 4538911 w 4673118"/>
                <a:gd name="connsiteY7" fmla="*/ 2515445 h 2604504"/>
                <a:gd name="connsiteX8" fmla="*/ 3357092 w 4673118"/>
                <a:gd name="connsiteY8" fmla="*/ 1764947 h 2604504"/>
                <a:gd name="connsiteX9" fmla="*/ 1260873 w 4673118"/>
                <a:gd name="connsiteY9" fmla="*/ 1695936 h 2604504"/>
                <a:gd name="connsiteX10" fmla="*/ 113559 w 4673118"/>
                <a:gd name="connsiteY10" fmla="*/ 2144510 h 2604504"/>
                <a:gd name="connsiteX11" fmla="*/ 156692 w 4673118"/>
                <a:gd name="connsiteY11" fmla="*/ 194939 h 2604504"/>
                <a:gd name="connsiteX0" fmla="*/ 157293 w 4673719"/>
                <a:gd name="connsiteY0" fmla="*/ 194939 h 2604504"/>
                <a:gd name="connsiteX1" fmla="*/ 1140704 w 4673719"/>
                <a:gd name="connsiteY1" fmla="*/ 988570 h 2604504"/>
                <a:gd name="connsiteX2" fmla="*/ 1908455 w 4673719"/>
                <a:gd name="connsiteY2" fmla="*/ 1178351 h 2604504"/>
                <a:gd name="connsiteX3" fmla="*/ 3262802 w 4673719"/>
                <a:gd name="connsiteY3" fmla="*/ 1161098 h 2604504"/>
                <a:gd name="connsiteX4" fmla="*/ 4461874 w 4673719"/>
                <a:gd name="connsiteY4" fmla="*/ 160434 h 2604504"/>
                <a:gd name="connsiteX5" fmla="*/ 4660281 w 4673719"/>
                <a:gd name="connsiteY5" fmla="*/ 229445 h 2604504"/>
                <a:gd name="connsiteX6" fmla="*/ 4643029 w 4673719"/>
                <a:gd name="connsiteY6" fmla="*/ 2334290 h 2604504"/>
                <a:gd name="connsiteX7" fmla="*/ 4539512 w 4673719"/>
                <a:gd name="connsiteY7" fmla="*/ 2515445 h 2604504"/>
                <a:gd name="connsiteX8" fmla="*/ 3357693 w 4673719"/>
                <a:gd name="connsiteY8" fmla="*/ 1764947 h 2604504"/>
                <a:gd name="connsiteX9" fmla="*/ 1261474 w 4673719"/>
                <a:gd name="connsiteY9" fmla="*/ 1842585 h 2604504"/>
                <a:gd name="connsiteX10" fmla="*/ 114160 w 4673719"/>
                <a:gd name="connsiteY10" fmla="*/ 2144510 h 2604504"/>
                <a:gd name="connsiteX11" fmla="*/ 157293 w 4673719"/>
                <a:gd name="connsiteY11" fmla="*/ 194939 h 2604504"/>
                <a:gd name="connsiteX0" fmla="*/ 157293 w 4673719"/>
                <a:gd name="connsiteY0" fmla="*/ 194939 h 2598159"/>
                <a:gd name="connsiteX1" fmla="*/ 1140704 w 4673719"/>
                <a:gd name="connsiteY1" fmla="*/ 988570 h 2598159"/>
                <a:gd name="connsiteX2" fmla="*/ 1908455 w 4673719"/>
                <a:gd name="connsiteY2" fmla="*/ 1178351 h 2598159"/>
                <a:gd name="connsiteX3" fmla="*/ 3262802 w 4673719"/>
                <a:gd name="connsiteY3" fmla="*/ 1161098 h 2598159"/>
                <a:gd name="connsiteX4" fmla="*/ 4461874 w 4673719"/>
                <a:gd name="connsiteY4" fmla="*/ 160434 h 2598159"/>
                <a:gd name="connsiteX5" fmla="*/ 4660281 w 4673719"/>
                <a:gd name="connsiteY5" fmla="*/ 229445 h 2598159"/>
                <a:gd name="connsiteX6" fmla="*/ 4643029 w 4673719"/>
                <a:gd name="connsiteY6" fmla="*/ 2334290 h 2598159"/>
                <a:gd name="connsiteX7" fmla="*/ 4539512 w 4673719"/>
                <a:gd name="connsiteY7" fmla="*/ 2515445 h 2598159"/>
                <a:gd name="connsiteX8" fmla="*/ 3357693 w 4673719"/>
                <a:gd name="connsiteY8" fmla="*/ 1859838 h 2598159"/>
                <a:gd name="connsiteX9" fmla="*/ 1261474 w 4673719"/>
                <a:gd name="connsiteY9" fmla="*/ 1842585 h 2598159"/>
                <a:gd name="connsiteX10" fmla="*/ 114160 w 4673719"/>
                <a:gd name="connsiteY10" fmla="*/ 2144510 h 2598159"/>
                <a:gd name="connsiteX11" fmla="*/ 157293 w 4673719"/>
                <a:gd name="connsiteY11" fmla="*/ 194939 h 2598159"/>
                <a:gd name="connsiteX0" fmla="*/ 157293 w 4673719"/>
                <a:gd name="connsiteY0" fmla="*/ 194939 h 2594162"/>
                <a:gd name="connsiteX1" fmla="*/ 1140704 w 4673719"/>
                <a:gd name="connsiteY1" fmla="*/ 988570 h 2594162"/>
                <a:gd name="connsiteX2" fmla="*/ 1908455 w 4673719"/>
                <a:gd name="connsiteY2" fmla="*/ 1178351 h 2594162"/>
                <a:gd name="connsiteX3" fmla="*/ 3262802 w 4673719"/>
                <a:gd name="connsiteY3" fmla="*/ 1161098 h 2594162"/>
                <a:gd name="connsiteX4" fmla="*/ 4461874 w 4673719"/>
                <a:gd name="connsiteY4" fmla="*/ 160434 h 2594162"/>
                <a:gd name="connsiteX5" fmla="*/ 4660281 w 4673719"/>
                <a:gd name="connsiteY5" fmla="*/ 229445 h 2594162"/>
                <a:gd name="connsiteX6" fmla="*/ 4643029 w 4673719"/>
                <a:gd name="connsiteY6" fmla="*/ 2334290 h 2594162"/>
                <a:gd name="connsiteX7" fmla="*/ 4539512 w 4673719"/>
                <a:gd name="connsiteY7" fmla="*/ 2515445 h 2594162"/>
                <a:gd name="connsiteX8" fmla="*/ 3357693 w 4673719"/>
                <a:gd name="connsiteY8" fmla="*/ 1920223 h 2594162"/>
                <a:gd name="connsiteX9" fmla="*/ 1261474 w 4673719"/>
                <a:gd name="connsiteY9" fmla="*/ 1842585 h 2594162"/>
                <a:gd name="connsiteX10" fmla="*/ 114160 w 4673719"/>
                <a:gd name="connsiteY10" fmla="*/ 2144510 h 2594162"/>
                <a:gd name="connsiteX11" fmla="*/ 157293 w 4673719"/>
                <a:gd name="connsiteY11" fmla="*/ 194939 h 2594162"/>
                <a:gd name="connsiteX0" fmla="*/ 157293 w 4673719"/>
                <a:gd name="connsiteY0" fmla="*/ 194939 h 2594162"/>
                <a:gd name="connsiteX1" fmla="*/ 1140704 w 4673719"/>
                <a:gd name="connsiteY1" fmla="*/ 988570 h 2594162"/>
                <a:gd name="connsiteX2" fmla="*/ 1908455 w 4673719"/>
                <a:gd name="connsiteY2" fmla="*/ 1178351 h 2594162"/>
                <a:gd name="connsiteX3" fmla="*/ 3262802 w 4673719"/>
                <a:gd name="connsiteY3" fmla="*/ 1161098 h 2594162"/>
                <a:gd name="connsiteX4" fmla="*/ 4461874 w 4673719"/>
                <a:gd name="connsiteY4" fmla="*/ 160434 h 2594162"/>
                <a:gd name="connsiteX5" fmla="*/ 4660281 w 4673719"/>
                <a:gd name="connsiteY5" fmla="*/ 229445 h 2594162"/>
                <a:gd name="connsiteX6" fmla="*/ 4643029 w 4673719"/>
                <a:gd name="connsiteY6" fmla="*/ 2334290 h 2594162"/>
                <a:gd name="connsiteX7" fmla="*/ 4539512 w 4673719"/>
                <a:gd name="connsiteY7" fmla="*/ 2515445 h 2594162"/>
                <a:gd name="connsiteX8" fmla="*/ 3357693 w 4673719"/>
                <a:gd name="connsiteY8" fmla="*/ 1920223 h 2594162"/>
                <a:gd name="connsiteX9" fmla="*/ 1261474 w 4673719"/>
                <a:gd name="connsiteY9" fmla="*/ 1842585 h 2594162"/>
                <a:gd name="connsiteX10" fmla="*/ 114160 w 4673719"/>
                <a:gd name="connsiteY10" fmla="*/ 2144510 h 2594162"/>
                <a:gd name="connsiteX11" fmla="*/ 157293 w 4673719"/>
                <a:gd name="connsiteY11" fmla="*/ 194939 h 2594162"/>
                <a:gd name="connsiteX0" fmla="*/ 95146 w 4611572"/>
                <a:gd name="connsiteY0" fmla="*/ 194939 h 2594162"/>
                <a:gd name="connsiteX1" fmla="*/ 1078557 w 4611572"/>
                <a:gd name="connsiteY1" fmla="*/ 988570 h 2594162"/>
                <a:gd name="connsiteX2" fmla="*/ 1846308 w 4611572"/>
                <a:gd name="connsiteY2" fmla="*/ 1178351 h 2594162"/>
                <a:gd name="connsiteX3" fmla="*/ 3200655 w 4611572"/>
                <a:gd name="connsiteY3" fmla="*/ 1161098 h 2594162"/>
                <a:gd name="connsiteX4" fmla="*/ 4399727 w 4611572"/>
                <a:gd name="connsiteY4" fmla="*/ 160434 h 2594162"/>
                <a:gd name="connsiteX5" fmla="*/ 4598134 w 4611572"/>
                <a:gd name="connsiteY5" fmla="*/ 229445 h 2594162"/>
                <a:gd name="connsiteX6" fmla="*/ 4580882 w 4611572"/>
                <a:gd name="connsiteY6" fmla="*/ 2334290 h 2594162"/>
                <a:gd name="connsiteX7" fmla="*/ 4477365 w 4611572"/>
                <a:gd name="connsiteY7" fmla="*/ 2515445 h 2594162"/>
                <a:gd name="connsiteX8" fmla="*/ 3295546 w 4611572"/>
                <a:gd name="connsiteY8" fmla="*/ 1920223 h 2594162"/>
                <a:gd name="connsiteX9" fmla="*/ 1199327 w 4611572"/>
                <a:gd name="connsiteY9" fmla="*/ 1842585 h 2594162"/>
                <a:gd name="connsiteX10" fmla="*/ 52013 w 4611572"/>
                <a:gd name="connsiteY10" fmla="*/ 2144510 h 2594162"/>
                <a:gd name="connsiteX11" fmla="*/ 95146 w 4611572"/>
                <a:gd name="connsiteY11" fmla="*/ 194939 h 2594162"/>
                <a:gd name="connsiteX0" fmla="*/ 160306 w 4676732"/>
                <a:gd name="connsiteY0" fmla="*/ 194939 h 2594162"/>
                <a:gd name="connsiteX1" fmla="*/ 1143717 w 4676732"/>
                <a:gd name="connsiteY1" fmla="*/ 988570 h 2594162"/>
                <a:gd name="connsiteX2" fmla="*/ 1911468 w 4676732"/>
                <a:gd name="connsiteY2" fmla="*/ 1178351 h 2594162"/>
                <a:gd name="connsiteX3" fmla="*/ 3265815 w 4676732"/>
                <a:gd name="connsiteY3" fmla="*/ 1161098 h 2594162"/>
                <a:gd name="connsiteX4" fmla="*/ 4464887 w 4676732"/>
                <a:gd name="connsiteY4" fmla="*/ 160434 h 2594162"/>
                <a:gd name="connsiteX5" fmla="*/ 4663294 w 4676732"/>
                <a:gd name="connsiteY5" fmla="*/ 229445 h 2594162"/>
                <a:gd name="connsiteX6" fmla="*/ 4646042 w 4676732"/>
                <a:gd name="connsiteY6" fmla="*/ 2334290 h 2594162"/>
                <a:gd name="connsiteX7" fmla="*/ 4542525 w 4676732"/>
                <a:gd name="connsiteY7" fmla="*/ 2515445 h 2594162"/>
                <a:gd name="connsiteX8" fmla="*/ 3360706 w 4676732"/>
                <a:gd name="connsiteY8" fmla="*/ 1920223 h 2594162"/>
                <a:gd name="connsiteX9" fmla="*/ 1307619 w 4676732"/>
                <a:gd name="connsiteY9" fmla="*/ 1971981 h 2594162"/>
                <a:gd name="connsiteX10" fmla="*/ 117173 w 4676732"/>
                <a:gd name="connsiteY10" fmla="*/ 2144510 h 2594162"/>
                <a:gd name="connsiteX11" fmla="*/ 160306 w 4676732"/>
                <a:gd name="connsiteY11" fmla="*/ 194939 h 2594162"/>
                <a:gd name="connsiteX0" fmla="*/ 160306 w 4676732"/>
                <a:gd name="connsiteY0" fmla="*/ 194939 h 2590764"/>
                <a:gd name="connsiteX1" fmla="*/ 1143717 w 4676732"/>
                <a:gd name="connsiteY1" fmla="*/ 988570 h 2590764"/>
                <a:gd name="connsiteX2" fmla="*/ 1911468 w 4676732"/>
                <a:gd name="connsiteY2" fmla="*/ 1178351 h 2590764"/>
                <a:gd name="connsiteX3" fmla="*/ 3265815 w 4676732"/>
                <a:gd name="connsiteY3" fmla="*/ 1161098 h 2590764"/>
                <a:gd name="connsiteX4" fmla="*/ 4464887 w 4676732"/>
                <a:gd name="connsiteY4" fmla="*/ 160434 h 2590764"/>
                <a:gd name="connsiteX5" fmla="*/ 4663294 w 4676732"/>
                <a:gd name="connsiteY5" fmla="*/ 229445 h 2590764"/>
                <a:gd name="connsiteX6" fmla="*/ 4646042 w 4676732"/>
                <a:gd name="connsiteY6" fmla="*/ 2334290 h 2590764"/>
                <a:gd name="connsiteX7" fmla="*/ 4542525 w 4676732"/>
                <a:gd name="connsiteY7" fmla="*/ 2515445 h 2590764"/>
                <a:gd name="connsiteX8" fmla="*/ 3360706 w 4676732"/>
                <a:gd name="connsiteY8" fmla="*/ 1971982 h 2590764"/>
                <a:gd name="connsiteX9" fmla="*/ 1307619 w 4676732"/>
                <a:gd name="connsiteY9" fmla="*/ 1971981 h 2590764"/>
                <a:gd name="connsiteX10" fmla="*/ 117173 w 4676732"/>
                <a:gd name="connsiteY10" fmla="*/ 2144510 h 2590764"/>
                <a:gd name="connsiteX11" fmla="*/ 160306 w 4676732"/>
                <a:gd name="connsiteY11" fmla="*/ 194939 h 2590764"/>
                <a:gd name="connsiteX0" fmla="*/ 166044 w 4682470"/>
                <a:gd name="connsiteY0" fmla="*/ 194939 h 2590764"/>
                <a:gd name="connsiteX1" fmla="*/ 1149455 w 4682470"/>
                <a:gd name="connsiteY1" fmla="*/ 988570 h 2590764"/>
                <a:gd name="connsiteX2" fmla="*/ 1917206 w 4682470"/>
                <a:gd name="connsiteY2" fmla="*/ 1178351 h 2590764"/>
                <a:gd name="connsiteX3" fmla="*/ 3271553 w 4682470"/>
                <a:gd name="connsiteY3" fmla="*/ 1161098 h 2590764"/>
                <a:gd name="connsiteX4" fmla="*/ 4470625 w 4682470"/>
                <a:gd name="connsiteY4" fmla="*/ 160434 h 2590764"/>
                <a:gd name="connsiteX5" fmla="*/ 4669032 w 4682470"/>
                <a:gd name="connsiteY5" fmla="*/ 229445 h 2590764"/>
                <a:gd name="connsiteX6" fmla="*/ 4651780 w 4682470"/>
                <a:gd name="connsiteY6" fmla="*/ 2334290 h 2590764"/>
                <a:gd name="connsiteX7" fmla="*/ 4548263 w 4682470"/>
                <a:gd name="connsiteY7" fmla="*/ 2515445 h 2590764"/>
                <a:gd name="connsiteX8" fmla="*/ 3366444 w 4682470"/>
                <a:gd name="connsiteY8" fmla="*/ 1971982 h 2590764"/>
                <a:gd name="connsiteX9" fmla="*/ 1313357 w 4682470"/>
                <a:gd name="connsiteY9" fmla="*/ 1971981 h 2590764"/>
                <a:gd name="connsiteX10" fmla="*/ 114284 w 4682470"/>
                <a:gd name="connsiteY10" fmla="*/ 2334291 h 2590764"/>
                <a:gd name="connsiteX11" fmla="*/ 166044 w 4682470"/>
                <a:gd name="connsiteY11" fmla="*/ 194939 h 2590764"/>
                <a:gd name="connsiteX0" fmla="*/ 95973 w 4612399"/>
                <a:gd name="connsiteY0" fmla="*/ 194939 h 2590764"/>
                <a:gd name="connsiteX1" fmla="*/ 1079384 w 4612399"/>
                <a:gd name="connsiteY1" fmla="*/ 988570 h 2590764"/>
                <a:gd name="connsiteX2" fmla="*/ 1847135 w 4612399"/>
                <a:gd name="connsiteY2" fmla="*/ 1178351 h 2590764"/>
                <a:gd name="connsiteX3" fmla="*/ 3201482 w 4612399"/>
                <a:gd name="connsiteY3" fmla="*/ 1161098 h 2590764"/>
                <a:gd name="connsiteX4" fmla="*/ 4400554 w 4612399"/>
                <a:gd name="connsiteY4" fmla="*/ 160434 h 2590764"/>
                <a:gd name="connsiteX5" fmla="*/ 4598961 w 4612399"/>
                <a:gd name="connsiteY5" fmla="*/ 229445 h 2590764"/>
                <a:gd name="connsiteX6" fmla="*/ 4581709 w 4612399"/>
                <a:gd name="connsiteY6" fmla="*/ 2334290 h 2590764"/>
                <a:gd name="connsiteX7" fmla="*/ 4478192 w 4612399"/>
                <a:gd name="connsiteY7" fmla="*/ 2515445 h 2590764"/>
                <a:gd name="connsiteX8" fmla="*/ 3296373 w 4612399"/>
                <a:gd name="connsiteY8" fmla="*/ 1971982 h 2590764"/>
                <a:gd name="connsiteX9" fmla="*/ 1243286 w 4612399"/>
                <a:gd name="connsiteY9" fmla="*/ 1971981 h 2590764"/>
                <a:gd name="connsiteX10" fmla="*/ 44213 w 4612399"/>
                <a:gd name="connsiteY10" fmla="*/ 2334291 h 2590764"/>
                <a:gd name="connsiteX11" fmla="*/ 95973 w 4612399"/>
                <a:gd name="connsiteY11" fmla="*/ 194939 h 2590764"/>
                <a:gd name="connsiteX0" fmla="*/ 53022 w 4569448"/>
                <a:gd name="connsiteY0" fmla="*/ 194939 h 2590764"/>
                <a:gd name="connsiteX1" fmla="*/ 1036433 w 4569448"/>
                <a:gd name="connsiteY1" fmla="*/ 988570 h 2590764"/>
                <a:gd name="connsiteX2" fmla="*/ 1804184 w 4569448"/>
                <a:gd name="connsiteY2" fmla="*/ 1178351 h 2590764"/>
                <a:gd name="connsiteX3" fmla="*/ 3158531 w 4569448"/>
                <a:gd name="connsiteY3" fmla="*/ 1161098 h 2590764"/>
                <a:gd name="connsiteX4" fmla="*/ 4357603 w 4569448"/>
                <a:gd name="connsiteY4" fmla="*/ 160434 h 2590764"/>
                <a:gd name="connsiteX5" fmla="*/ 4556010 w 4569448"/>
                <a:gd name="connsiteY5" fmla="*/ 229445 h 2590764"/>
                <a:gd name="connsiteX6" fmla="*/ 4538758 w 4569448"/>
                <a:gd name="connsiteY6" fmla="*/ 2334290 h 2590764"/>
                <a:gd name="connsiteX7" fmla="*/ 4435241 w 4569448"/>
                <a:gd name="connsiteY7" fmla="*/ 2515445 h 2590764"/>
                <a:gd name="connsiteX8" fmla="*/ 3253422 w 4569448"/>
                <a:gd name="connsiteY8" fmla="*/ 1971982 h 2590764"/>
                <a:gd name="connsiteX9" fmla="*/ 1200335 w 4569448"/>
                <a:gd name="connsiteY9" fmla="*/ 1971981 h 2590764"/>
                <a:gd name="connsiteX10" fmla="*/ 1262 w 4569448"/>
                <a:gd name="connsiteY10" fmla="*/ 2334291 h 2590764"/>
                <a:gd name="connsiteX11" fmla="*/ 53022 w 4569448"/>
                <a:gd name="connsiteY11" fmla="*/ 194939 h 2590764"/>
                <a:gd name="connsiteX0" fmla="*/ 59037 w 4678980"/>
                <a:gd name="connsiteY0" fmla="*/ 212192 h 2590764"/>
                <a:gd name="connsiteX1" fmla="*/ 1145965 w 4678980"/>
                <a:gd name="connsiteY1" fmla="*/ 988570 h 2590764"/>
                <a:gd name="connsiteX2" fmla="*/ 1913716 w 4678980"/>
                <a:gd name="connsiteY2" fmla="*/ 1178351 h 2590764"/>
                <a:gd name="connsiteX3" fmla="*/ 3268063 w 4678980"/>
                <a:gd name="connsiteY3" fmla="*/ 1161098 h 2590764"/>
                <a:gd name="connsiteX4" fmla="*/ 4467135 w 4678980"/>
                <a:gd name="connsiteY4" fmla="*/ 160434 h 2590764"/>
                <a:gd name="connsiteX5" fmla="*/ 4665542 w 4678980"/>
                <a:gd name="connsiteY5" fmla="*/ 229445 h 2590764"/>
                <a:gd name="connsiteX6" fmla="*/ 4648290 w 4678980"/>
                <a:gd name="connsiteY6" fmla="*/ 2334290 h 2590764"/>
                <a:gd name="connsiteX7" fmla="*/ 4544773 w 4678980"/>
                <a:gd name="connsiteY7" fmla="*/ 2515445 h 2590764"/>
                <a:gd name="connsiteX8" fmla="*/ 3362954 w 4678980"/>
                <a:gd name="connsiteY8" fmla="*/ 1971982 h 2590764"/>
                <a:gd name="connsiteX9" fmla="*/ 1309867 w 4678980"/>
                <a:gd name="connsiteY9" fmla="*/ 1971981 h 2590764"/>
                <a:gd name="connsiteX10" fmla="*/ 110794 w 4678980"/>
                <a:gd name="connsiteY10" fmla="*/ 2334291 h 2590764"/>
                <a:gd name="connsiteX11" fmla="*/ 59037 w 4678980"/>
                <a:gd name="connsiteY11" fmla="*/ 212192 h 2590764"/>
                <a:gd name="connsiteX0" fmla="*/ 1397 w 4621340"/>
                <a:gd name="connsiteY0" fmla="*/ 212192 h 2590764"/>
                <a:gd name="connsiteX1" fmla="*/ 1088325 w 4621340"/>
                <a:gd name="connsiteY1" fmla="*/ 988570 h 2590764"/>
                <a:gd name="connsiteX2" fmla="*/ 1856076 w 4621340"/>
                <a:gd name="connsiteY2" fmla="*/ 1178351 h 2590764"/>
                <a:gd name="connsiteX3" fmla="*/ 3210423 w 4621340"/>
                <a:gd name="connsiteY3" fmla="*/ 1161098 h 2590764"/>
                <a:gd name="connsiteX4" fmla="*/ 4409495 w 4621340"/>
                <a:gd name="connsiteY4" fmla="*/ 160434 h 2590764"/>
                <a:gd name="connsiteX5" fmla="*/ 4607902 w 4621340"/>
                <a:gd name="connsiteY5" fmla="*/ 229445 h 2590764"/>
                <a:gd name="connsiteX6" fmla="*/ 4590650 w 4621340"/>
                <a:gd name="connsiteY6" fmla="*/ 2334290 h 2590764"/>
                <a:gd name="connsiteX7" fmla="*/ 4487133 w 4621340"/>
                <a:gd name="connsiteY7" fmla="*/ 2515445 h 2590764"/>
                <a:gd name="connsiteX8" fmla="*/ 3305314 w 4621340"/>
                <a:gd name="connsiteY8" fmla="*/ 1971982 h 2590764"/>
                <a:gd name="connsiteX9" fmla="*/ 1252227 w 4621340"/>
                <a:gd name="connsiteY9" fmla="*/ 1971981 h 2590764"/>
                <a:gd name="connsiteX10" fmla="*/ 53154 w 4621340"/>
                <a:gd name="connsiteY10" fmla="*/ 2334291 h 2590764"/>
                <a:gd name="connsiteX11" fmla="*/ 1397 w 4621340"/>
                <a:gd name="connsiteY11" fmla="*/ 212192 h 259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1340" h="2590764">
                  <a:moveTo>
                    <a:pt x="1397" y="212192"/>
                  </a:moveTo>
                  <a:cubicBezTo>
                    <a:pt x="10023" y="-63854"/>
                    <a:pt x="779212" y="827544"/>
                    <a:pt x="1088325" y="988570"/>
                  </a:cubicBezTo>
                  <a:cubicBezTo>
                    <a:pt x="1397438" y="1149596"/>
                    <a:pt x="1502393" y="1149596"/>
                    <a:pt x="1856076" y="1178351"/>
                  </a:cubicBezTo>
                  <a:cubicBezTo>
                    <a:pt x="2209759" y="1207106"/>
                    <a:pt x="2784853" y="1330751"/>
                    <a:pt x="3210423" y="1161098"/>
                  </a:cubicBezTo>
                  <a:cubicBezTo>
                    <a:pt x="3635993" y="991445"/>
                    <a:pt x="4176582" y="315709"/>
                    <a:pt x="4409495" y="160434"/>
                  </a:cubicBezTo>
                  <a:cubicBezTo>
                    <a:pt x="4642408" y="5159"/>
                    <a:pt x="4577710" y="-132864"/>
                    <a:pt x="4607902" y="229445"/>
                  </a:cubicBezTo>
                  <a:cubicBezTo>
                    <a:pt x="4638095" y="591754"/>
                    <a:pt x="4610778" y="1953290"/>
                    <a:pt x="4590650" y="2334290"/>
                  </a:cubicBezTo>
                  <a:cubicBezTo>
                    <a:pt x="4570522" y="2715290"/>
                    <a:pt x="4701356" y="2575830"/>
                    <a:pt x="4487133" y="2515445"/>
                  </a:cubicBezTo>
                  <a:cubicBezTo>
                    <a:pt x="4272910" y="2455060"/>
                    <a:pt x="3844465" y="2062559"/>
                    <a:pt x="3305314" y="1971982"/>
                  </a:cubicBezTo>
                  <a:cubicBezTo>
                    <a:pt x="2766163" y="1881405"/>
                    <a:pt x="1784189" y="1914472"/>
                    <a:pt x="1252227" y="1971981"/>
                  </a:cubicBezTo>
                  <a:cubicBezTo>
                    <a:pt x="720265" y="2029490"/>
                    <a:pt x="80472" y="2610336"/>
                    <a:pt x="53154" y="2334291"/>
                  </a:cubicBezTo>
                  <a:cubicBezTo>
                    <a:pt x="25836" y="2058246"/>
                    <a:pt x="-7229" y="488238"/>
                    <a:pt x="1397" y="212192"/>
                  </a:cubicBezTo>
                  <a:close/>
                </a:path>
              </a:pathLst>
            </a:custGeom>
            <a:solidFill>
              <a:srgbClr val="92D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7981795-F127-4524-9B05-B0C08B7F12BF}"/>
              </a:ext>
            </a:extLst>
          </p:cNvPr>
          <p:cNvSpPr txBox="1"/>
          <p:nvPr/>
        </p:nvSpPr>
        <p:spPr>
          <a:xfrm>
            <a:off x="405113" y="1443689"/>
            <a:ext cx="8333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best estimated of the model is kept but the uncertainty is inflated.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B54F65F-0C9D-40FA-AAD8-145145AF9A08}"/>
              </a:ext>
            </a:extLst>
          </p:cNvPr>
          <p:cNvSpPr/>
          <p:nvPr/>
        </p:nvSpPr>
        <p:spPr>
          <a:xfrm>
            <a:off x="2997843" y="3943618"/>
            <a:ext cx="625033" cy="327440"/>
          </a:xfrm>
          <a:custGeom>
            <a:avLst/>
            <a:gdLst>
              <a:gd name="connsiteX0" fmla="*/ 0 w 625033"/>
              <a:gd name="connsiteY0" fmla="*/ 327440 h 327440"/>
              <a:gd name="connsiteX1" fmla="*/ 370390 w 625033"/>
              <a:gd name="connsiteY1" fmla="*/ 38073 h 327440"/>
              <a:gd name="connsiteX2" fmla="*/ 625033 w 625033"/>
              <a:gd name="connsiteY2" fmla="*/ 3349 h 327440"/>
              <a:gd name="connsiteX3" fmla="*/ 625033 w 625033"/>
              <a:gd name="connsiteY3" fmla="*/ 3349 h 32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033" h="327440">
                <a:moveTo>
                  <a:pt x="0" y="327440"/>
                </a:moveTo>
                <a:cubicBezTo>
                  <a:pt x="133109" y="209764"/>
                  <a:pt x="266218" y="92088"/>
                  <a:pt x="370390" y="38073"/>
                </a:cubicBezTo>
                <a:cubicBezTo>
                  <a:pt x="474562" y="-15942"/>
                  <a:pt x="625033" y="3349"/>
                  <a:pt x="625033" y="3349"/>
                </a:cubicBezTo>
                <a:lnTo>
                  <a:pt x="625033" y="3349"/>
                </a:lnTo>
              </a:path>
            </a:pathLst>
          </a:custGeom>
          <a:noFill/>
          <a:ln>
            <a:solidFill>
              <a:srgbClr val="92D050"/>
            </a:solidFill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7C8F2-9B48-4EFB-9DD9-F3E9924D6072}"/>
              </a:ext>
            </a:extLst>
          </p:cNvPr>
          <p:cNvSpPr txBox="1"/>
          <p:nvPr/>
        </p:nvSpPr>
        <p:spPr>
          <a:xfrm>
            <a:off x="3552636" y="3466564"/>
            <a:ext cx="2905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Inflated uncertainty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18A42-D90F-40FD-9C39-4EACAD58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385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AAC4-2DFB-471C-BBBB-36FF5D6C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582881"/>
          </a:xfrm>
        </p:spPr>
        <p:txBody>
          <a:bodyPr>
            <a:normAutofit/>
          </a:bodyPr>
          <a:lstStyle/>
          <a:p>
            <a:r>
              <a:rPr lang="en-US" sz="2400" dirty="0"/>
              <a:t>Treatment 2: Prediction / model correction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902F1E-0492-4984-BC98-5596363ADE6C}"/>
              </a:ext>
            </a:extLst>
          </p:cNvPr>
          <p:cNvGrpSpPr/>
          <p:nvPr/>
        </p:nvGrpSpPr>
        <p:grpSpPr>
          <a:xfrm>
            <a:off x="1453583" y="2466863"/>
            <a:ext cx="6475075" cy="4327470"/>
            <a:chOff x="4420930" y="3049291"/>
            <a:chExt cx="4888235" cy="2987700"/>
          </a:xfrm>
        </p:grpSpPr>
        <p:pic>
          <p:nvPicPr>
            <p:cNvPr id="5" name="Picture 2" descr="\\pol-fs01.user.uu.se\d-i$\hesjo677\My Pictures\Screen hunter\ScreenHunter_59 Mar. 12 17.41.jpg">
              <a:extLst>
                <a:ext uri="{FF2B5EF4-FFF2-40B4-BE49-F238E27FC236}">
                  <a16:creationId xmlns:a16="http://schemas.microsoft.com/office/drawing/2014/main" id="{1A5E3F0F-611B-46FA-80BC-C4EFE9109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698" y="3140968"/>
              <a:ext cx="3823718" cy="2896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FF9D7DF8-F696-40DE-B300-1DAC55B3FD81}"/>
                </a:ext>
              </a:extLst>
            </p:cNvPr>
            <p:cNvSpPr/>
            <p:nvPr/>
          </p:nvSpPr>
          <p:spPr>
            <a:xfrm>
              <a:off x="4900474" y="4355409"/>
              <a:ext cx="3178206" cy="892000"/>
            </a:xfrm>
            <a:custGeom>
              <a:avLst/>
              <a:gdLst>
                <a:gd name="connsiteX0" fmla="*/ 0 w 3178206"/>
                <a:gd name="connsiteY0" fmla="*/ 53266 h 826328"/>
                <a:gd name="connsiteX1" fmla="*/ 763479 w 3178206"/>
                <a:gd name="connsiteY1" fmla="*/ 630314 h 826328"/>
                <a:gd name="connsiteX2" fmla="*/ 1695635 w 3178206"/>
                <a:gd name="connsiteY2" fmla="*/ 825623 h 826328"/>
                <a:gd name="connsiteX3" fmla="*/ 2530136 w 3178206"/>
                <a:gd name="connsiteY3" fmla="*/ 577048 h 826328"/>
                <a:gd name="connsiteX4" fmla="*/ 3178206 w 3178206"/>
                <a:gd name="connsiteY4" fmla="*/ 0 h 826328"/>
                <a:gd name="connsiteX5" fmla="*/ 3178206 w 3178206"/>
                <a:gd name="connsiteY5" fmla="*/ 0 h 82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206" h="826328">
                  <a:moveTo>
                    <a:pt x="0" y="53266"/>
                  </a:moveTo>
                  <a:cubicBezTo>
                    <a:pt x="240436" y="277427"/>
                    <a:pt x="480873" y="501588"/>
                    <a:pt x="763479" y="630314"/>
                  </a:cubicBezTo>
                  <a:cubicBezTo>
                    <a:pt x="1046085" y="759040"/>
                    <a:pt x="1401192" y="834501"/>
                    <a:pt x="1695635" y="825623"/>
                  </a:cubicBezTo>
                  <a:cubicBezTo>
                    <a:pt x="1990078" y="816745"/>
                    <a:pt x="2283041" y="714652"/>
                    <a:pt x="2530136" y="577048"/>
                  </a:cubicBezTo>
                  <a:cubicBezTo>
                    <a:pt x="2777231" y="439444"/>
                    <a:pt x="3178206" y="0"/>
                    <a:pt x="3178206" y="0"/>
                  </a:cubicBezTo>
                  <a:lnTo>
                    <a:pt x="3178206" y="0"/>
                  </a:lnTo>
                </a:path>
              </a:pathLst>
            </a:custGeom>
            <a:noFill/>
            <a:ln w="177800">
              <a:solidFill>
                <a:srgbClr val="92D05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47A456B6-AF81-4E34-A981-6AA6C5B86652}"/>
                </a:ext>
              </a:extLst>
            </p:cNvPr>
            <p:cNvSpPr/>
            <p:nvPr/>
          </p:nvSpPr>
          <p:spPr>
            <a:xfrm rot="707699">
              <a:off x="4420930" y="3668307"/>
              <a:ext cx="626898" cy="827709"/>
            </a:xfrm>
            <a:custGeom>
              <a:avLst/>
              <a:gdLst>
                <a:gd name="connsiteX0" fmla="*/ 626898 w 626898"/>
                <a:gd name="connsiteY0" fmla="*/ 676788 h 827709"/>
                <a:gd name="connsiteX1" fmla="*/ 378323 w 626898"/>
                <a:gd name="connsiteY1" fmla="*/ 161883 h 827709"/>
                <a:gd name="connsiteX2" fmla="*/ 325057 w 626898"/>
                <a:gd name="connsiteY2" fmla="*/ 28718 h 827709"/>
                <a:gd name="connsiteX3" fmla="*/ 49850 w 626898"/>
                <a:gd name="connsiteY3" fmla="*/ 650155 h 827709"/>
                <a:gd name="connsiteX4" fmla="*/ 49850 w 626898"/>
                <a:gd name="connsiteY4" fmla="*/ 659033 h 827709"/>
                <a:gd name="connsiteX5" fmla="*/ 555877 w 626898"/>
                <a:gd name="connsiteY5" fmla="*/ 827709 h 82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898" h="827709">
                  <a:moveTo>
                    <a:pt x="626898" y="676788"/>
                  </a:moveTo>
                  <a:cubicBezTo>
                    <a:pt x="527764" y="473341"/>
                    <a:pt x="428630" y="269895"/>
                    <a:pt x="378323" y="161883"/>
                  </a:cubicBezTo>
                  <a:cubicBezTo>
                    <a:pt x="328016" y="53871"/>
                    <a:pt x="379802" y="-52661"/>
                    <a:pt x="325057" y="28718"/>
                  </a:cubicBezTo>
                  <a:cubicBezTo>
                    <a:pt x="270312" y="110097"/>
                    <a:pt x="95718" y="545102"/>
                    <a:pt x="49850" y="650155"/>
                  </a:cubicBezTo>
                  <a:cubicBezTo>
                    <a:pt x="3982" y="755208"/>
                    <a:pt x="-34488" y="629441"/>
                    <a:pt x="49850" y="659033"/>
                  </a:cubicBezTo>
                  <a:cubicBezTo>
                    <a:pt x="134188" y="688625"/>
                    <a:pt x="345032" y="758167"/>
                    <a:pt x="555877" y="827709"/>
                  </a:cubicBezTo>
                </a:path>
              </a:pathLst>
            </a:cu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1029">
              <a:extLst>
                <a:ext uri="{FF2B5EF4-FFF2-40B4-BE49-F238E27FC236}">
                  <a16:creationId xmlns:a16="http://schemas.microsoft.com/office/drawing/2014/main" id="{5EAF07D3-93BE-4122-BB2A-D6EC9259B5D8}"/>
                </a:ext>
              </a:extLst>
            </p:cNvPr>
            <p:cNvSpPr/>
            <p:nvPr/>
          </p:nvSpPr>
          <p:spPr>
            <a:xfrm>
              <a:off x="7956376" y="3049291"/>
              <a:ext cx="1352789" cy="1541478"/>
            </a:xfrm>
            <a:custGeom>
              <a:avLst/>
              <a:gdLst>
                <a:gd name="connsiteX0" fmla="*/ 8882 w 1190045"/>
                <a:gd name="connsiteY0" fmla="*/ 1352197 h 1467422"/>
                <a:gd name="connsiteX1" fmla="*/ 221946 w 1190045"/>
                <a:gd name="connsiteY1" fmla="*/ 144834 h 1467422"/>
                <a:gd name="connsiteX2" fmla="*/ 355111 w 1190045"/>
                <a:gd name="connsiteY2" fmla="*/ 73813 h 1467422"/>
                <a:gd name="connsiteX3" fmla="*/ 1118591 w 1190045"/>
                <a:gd name="connsiteY3" fmla="*/ 615351 h 1467422"/>
                <a:gd name="connsiteX4" fmla="*/ 1038692 w 1190045"/>
                <a:gd name="connsiteY4" fmla="*/ 881681 h 1467422"/>
                <a:gd name="connsiteX5" fmla="*/ 71026 w 1190045"/>
                <a:gd name="connsiteY5" fmla="*/ 1432096 h 1467422"/>
                <a:gd name="connsiteX6" fmla="*/ 71026 w 1190045"/>
                <a:gd name="connsiteY6" fmla="*/ 1414341 h 1467422"/>
                <a:gd name="connsiteX7" fmla="*/ 53270 w 1190045"/>
                <a:gd name="connsiteY7" fmla="*/ 1432096 h 146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0045" h="1467422">
                  <a:moveTo>
                    <a:pt x="8882" y="1352197"/>
                  </a:moveTo>
                  <a:cubicBezTo>
                    <a:pt x="86561" y="855047"/>
                    <a:pt x="164241" y="357898"/>
                    <a:pt x="221946" y="144834"/>
                  </a:cubicBezTo>
                  <a:cubicBezTo>
                    <a:pt x="279651" y="-68230"/>
                    <a:pt x="205670" y="-4607"/>
                    <a:pt x="355111" y="73813"/>
                  </a:cubicBezTo>
                  <a:cubicBezTo>
                    <a:pt x="504552" y="152232"/>
                    <a:pt x="1004661" y="480706"/>
                    <a:pt x="1118591" y="615351"/>
                  </a:cubicBezTo>
                  <a:cubicBezTo>
                    <a:pt x="1232521" y="749996"/>
                    <a:pt x="1213286" y="745557"/>
                    <a:pt x="1038692" y="881681"/>
                  </a:cubicBezTo>
                  <a:cubicBezTo>
                    <a:pt x="864098" y="1017805"/>
                    <a:pt x="232304" y="1343319"/>
                    <a:pt x="71026" y="1432096"/>
                  </a:cubicBezTo>
                  <a:cubicBezTo>
                    <a:pt x="-90252" y="1520873"/>
                    <a:pt x="73985" y="1414341"/>
                    <a:pt x="71026" y="1414341"/>
                  </a:cubicBezTo>
                  <a:cubicBezTo>
                    <a:pt x="68067" y="1414341"/>
                    <a:pt x="60668" y="1423218"/>
                    <a:pt x="53270" y="1432096"/>
                  </a:cubicBezTo>
                </a:path>
              </a:pathLst>
            </a:cu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1030">
              <a:extLst>
                <a:ext uri="{FF2B5EF4-FFF2-40B4-BE49-F238E27FC236}">
                  <a16:creationId xmlns:a16="http://schemas.microsoft.com/office/drawing/2014/main" id="{28A99D56-92CD-47D2-B8F0-2CE467FF0627}"/>
                </a:ext>
              </a:extLst>
            </p:cNvPr>
            <p:cNvSpPr/>
            <p:nvPr/>
          </p:nvSpPr>
          <p:spPr>
            <a:xfrm>
              <a:off x="5075106" y="4216893"/>
              <a:ext cx="304762" cy="355107"/>
            </a:xfrm>
            <a:custGeom>
              <a:avLst/>
              <a:gdLst>
                <a:gd name="connsiteX0" fmla="*/ 20677 w 304762"/>
                <a:gd name="connsiteY0" fmla="*/ 355107 h 355107"/>
                <a:gd name="connsiteX1" fmla="*/ 29554 w 304762"/>
                <a:gd name="connsiteY1" fmla="*/ 115410 h 355107"/>
                <a:gd name="connsiteX2" fmla="*/ 304762 w 304762"/>
                <a:gd name="connsiteY2" fmla="*/ 0 h 35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762" h="355107">
                  <a:moveTo>
                    <a:pt x="20677" y="355107"/>
                  </a:moveTo>
                  <a:cubicBezTo>
                    <a:pt x="1442" y="264850"/>
                    <a:pt x="-17793" y="174594"/>
                    <a:pt x="29554" y="115410"/>
                  </a:cubicBezTo>
                  <a:cubicBezTo>
                    <a:pt x="76901" y="56226"/>
                    <a:pt x="190831" y="28113"/>
                    <a:pt x="304762" y="0"/>
                  </a:cubicBezTo>
                </a:path>
              </a:pathLst>
            </a:custGeom>
            <a:noFill/>
            <a:ln w="12700">
              <a:solidFill>
                <a:srgbClr val="00B050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33">
              <a:extLst>
                <a:ext uri="{FF2B5EF4-FFF2-40B4-BE49-F238E27FC236}">
                  <a16:creationId xmlns:a16="http://schemas.microsoft.com/office/drawing/2014/main" id="{00CE879A-C6EB-46D4-B09E-9B3199C3AC67}"/>
                </a:ext>
              </a:extLst>
            </p:cNvPr>
            <p:cNvSpPr/>
            <p:nvPr/>
          </p:nvSpPr>
          <p:spPr>
            <a:xfrm>
              <a:off x="4634144" y="3426781"/>
              <a:ext cx="4190260" cy="1834776"/>
            </a:xfrm>
            <a:custGeom>
              <a:avLst/>
              <a:gdLst>
                <a:gd name="connsiteX0" fmla="*/ 4190260 w 4190260"/>
                <a:gd name="connsiteY0" fmla="*/ 0 h 1834776"/>
                <a:gd name="connsiteX1" fmla="*/ 3409025 w 4190260"/>
                <a:gd name="connsiteY1" fmla="*/ 1056442 h 1834776"/>
                <a:gd name="connsiteX2" fmla="*/ 2565646 w 4190260"/>
                <a:gd name="connsiteY2" fmla="*/ 1704512 h 1834776"/>
                <a:gd name="connsiteX3" fmla="*/ 1402672 w 4190260"/>
                <a:gd name="connsiteY3" fmla="*/ 1775534 h 1834776"/>
                <a:gd name="connsiteX4" fmla="*/ 239697 w 4190260"/>
                <a:gd name="connsiteY4" fmla="*/ 1020932 h 1834776"/>
                <a:gd name="connsiteX5" fmla="*/ 0 w 4190260"/>
                <a:gd name="connsiteY5" fmla="*/ 621436 h 183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0260" h="1834776">
                  <a:moveTo>
                    <a:pt x="4190260" y="0"/>
                  </a:moveTo>
                  <a:cubicBezTo>
                    <a:pt x="3935027" y="386178"/>
                    <a:pt x="3679794" y="772357"/>
                    <a:pt x="3409025" y="1056442"/>
                  </a:cubicBezTo>
                  <a:cubicBezTo>
                    <a:pt x="3138256" y="1340527"/>
                    <a:pt x="2900038" y="1584663"/>
                    <a:pt x="2565646" y="1704512"/>
                  </a:cubicBezTo>
                  <a:cubicBezTo>
                    <a:pt x="2231254" y="1824361"/>
                    <a:pt x="1790330" y="1889464"/>
                    <a:pt x="1402672" y="1775534"/>
                  </a:cubicBezTo>
                  <a:cubicBezTo>
                    <a:pt x="1015014" y="1661604"/>
                    <a:pt x="473476" y="1213282"/>
                    <a:pt x="239697" y="1020932"/>
                  </a:cubicBezTo>
                  <a:cubicBezTo>
                    <a:pt x="5918" y="828582"/>
                    <a:pt x="2959" y="725009"/>
                    <a:pt x="0" y="621436"/>
                  </a:cubicBezTo>
                </a:path>
              </a:pathLst>
            </a:custGeom>
            <a:noFill/>
            <a:ln w="127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CC4D129-D425-4BC4-802B-9CFC5D039C8C}"/>
              </a:ext>
            </a:extLst>
          </p:cNvPr>
          <p:cNvSpPr txBox="1"/>
          <p:nvPr/>
        </p:nvSpPr>
        <p:spPr>
          <a:xfrm>
            <a:off x="729205" y="1445064"/>
            <a:ext cx="76855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model defect is estimated and corrected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Model +model defect describe the the experimental observations. </a:t>
            </a: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91CC62-E8A4-4A83-8545-35EBF7DB51F5}"/>
              </a:ext>
            </a:extLst>
          </p:cNvPr>
          <p:cNvSpPr txBox="1"/>
          <p:nvPr/>
        </p:nvSpPr>
        <p:spPr>
          <a:xfrm>
            <a:off x="2801073" y="3819646"/>
            <a:ext cx="23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+ model defect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B94CC-237D-4EFE-BEED-6A2BA434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066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065D7B-0462-4F91-A95D-1F217848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computational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C8D6BE-42A9-4FD2-98FE-51B5F7BA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Vanilla gaussian processes scale poorly with data O(n^3)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Solutions: Data reduction or </a:t>
            </a:r>
            <a:r>
              <a:rPr lang="en-US" dirty="0">
                <a:solidFill>
                  <a:srgbClr val="FF0000"/>
                </a:solidFill>
              </a:rPr>
              <a:t>approximate model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Approximate model: </a:t>
            </a:r>
            <a:br>
              <a:rPr lang="en-US" dirty="0"/>
            </a:br>
            <a:r>
              <a:rPr lang="en-US" dirty="0"/>
              <a:t>-  m pseudo inputs z </a:t>
            </a:r>
            <a:br>
              <a:rPr lang="en-US" dirty="0"/>
            </a:br>
            <a:r>
              <a:rPr lang="en-US" dirty="0"/>
              <a:t>- evaluate k(</a:t>
            </a:r>
            <a:r>
              <a:rPr lang="en-US" dirty="0" err="1"/>
              <a:t>z,z</a:t>
            </a:r>
            <a:r>
              <a:rPr lang="en-US" dirty="0"/>
              <a:t>')</a:t>
            </a:r>
            <a:br>
              <a:rPr lang="en-US" dirty="0"/>
            </a:br>
            <a:r>
              <a:rPr lang="en-US" dirty="0"/>
              <a:t>-  linear interpolation to data points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Integrates smoothly and takes full advantage of existing pipeline software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Linear mapping matrices are sparse, </a:t>
            </a:r>
            <a:r>
              <a:rPr lang="en-US" dirty="0" err="1"/>
              <a:t>ie</a:t>
            </a:r>
            <a:r>
              <a:rPr lang="en-US" dirty="0"/>
              <a:t>. fast computations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Care has to be taken to choose z such that features of the data are captured by the grid, </a:t>
            </a:r>
            <a:r>
              <a:rPr lang="en-US" dirty="0" err="1"/>
              <a:t>ie</a:t>
            </a:r>
            <a:r>
              <a:rPr lang="en-US" dirty="0"/>
              <a:t>. not too sparse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634E05-024B-40A3-9304-3BE1D284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89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B7D9-2D45-4DF3-9A49-C5477BAF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3E202-B9BD-43DE-A0E8-CA3378D02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/>
          <a:stretch/>
        </p:blipFill>
        <p:spPr>
          <a:xfrm>
            <a:off x="129396" y="1362623"/>
            <a:ext cx="7151298" cy="413275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F3197-FEA7-4BC2-B110-105991F8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90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B7D9-2D45-4DF3-9A49-C5477BAF5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3E202-B9BD-43DE-A0E8-CA3378D02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/>
          <a:stretch/>
        </p:blipFill>
        <p:spPr>
          <a:xfrm>
            <a:off x="448573" y="1484365"/>
            <a:ext cx="8850702" cy="5114843"/>
          </a:xfr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240A173-A8AF-4EB6-838A-A04AA3324B69}"/>
              </a:ext>
            </a:extLst>
          </p:cNvPr>
          <p:cNvSpPr/>
          <p:nvPr/>
        </p:nvSpPr>
        <p:spPr>
          <a:xfrm>
            <a:off x="1276709" y="2221786"/>
            <a:ext cx="6883880" cy="3532033"/>
          </a:xfrm>
          <a:custGeom>
            <a:avLst/>
            <a:gdLst>
              <a:gd name="connsiteX0" fmla="*/ 0 w 6883880"/>
              <a:gd name="connsiteY0" fmla="*/ 3532033 h 3532033"/>
              <a:gd name="connsiteX1" fmla="*/ 500333 w 6883880"/>
              <a:gd name="connsiteY1" fmla="*/ 12456 h 3532033"/>
              <a:gd name="connsiteX2" fmla="*/ 974785 w 6883880"/>
              <a:gd name="connsiteY2" fmla="*/ 2384720 h 3532033"/>
              <a:gd name="connsiteX3" fmla="*/ 1475117 w 6883880"/>
              <a:gd name="connsiteY3" fmla="*/ 2997195 h 3532033"/>
              <a:gd name="connsiteX4" fmla="*/ 1958197 w 6883880"/>
              <a:gd name="connsiteY4" fmla="*/ 3031701 h 3532033"/>
              <a:gd name="connsiteX5" fmla="*/ 2467155 w 6883880"/>
              <a:gd name="connsiteY5" fmla="*/ 2928184 h 3532033"/>
              <a:gd name="connsiteX6" fmla="*/ 2950234 w 6883880"/>
              <a:gd name="connsiteY6" fmla="*/ 1841256 h 3532033"/>
              <a:gd name="connsiteX7" fmla="*/ 3441940 w 6883880"/>
              <a:gd name="connsiteY7" fmla="*/ 1159769 h 3532033"/>
              <a:gd name="connsiteX8" fmla="*/ 3942272 w 6883880"/>
              <a:gd name="connsiteY8" fmla="*/ 1168395 h 3532033"/>
              <a:gd name="connsiteX9" fmla="*/ 4425351 w 6883880"/>
              <a:gd name="connsiteY9" fmla="*/ 1159769 h 3532033"/>
              <a:gd name="connsiteX10" fmla="*/ 4908431 w 6883880"/>
              <a:gd name="connsiteY10" fmla="*/ 1858508 h 3532033"/>
              <a:gd name="connsiteX11" fmla="*/ 5417389 w 6883880"/>
              <a:gd name="connsiteY11" fmla="*/ 1824003 h 3532033"/>
              <a:gd name="connsiteX12" fmla="*/ 5900468 w 6883880"/>
              <a:gd name="connsiteY12" fmla="*/ 1746365 h 3532033"/>
              <a:gd name="connsiteX13" fmla="*/ 6400800 w 6883880"/>
              <a:gd name="connsiteY13" fmla="*/ 1763618 h 3532033"/>
              <a:gd name="connsiteX14" fmla="*/ 6883880 w 6883880"/>
              <a:gd name="connsiteY14" fmla="*/ 1737739 h 3532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83880" h="3532033">
                <a:moveTo>
                  <a:pt x="0" y="3532033"/>
                </a:moveTo>
                <a:cubicBezTo>
                  <a:pt x="168934" y="1867854"/>
                  <a:pt x="337869" y="203675"/>
                  <a:pt x="500333" y="12456"/>
                </a:cubicBezTo>
                <a:cubicBezTo>
                  <a:pt x="662797" y="-178763"/>
                  <a:pt x="812321" y="1887264"/>
                  <a:pt x="974785" y="2384720"/>
                </a:cubicBezTo>
                <a:cubicBezTo>
                  <a:pt x="1137249" y="2882176"/>
                  <a:pt x="1311215" y="2889365"/>
                  <a:pt x="1475117" y="2997195"/>
                </a:cubicBezTo>
                <a:cubicBezTo>
                  <a:pt x="1639019" y="3105025"/>
                  <a:pt x="1792857" y="3043203"/>
                  <a:pt x="1958197" y="3031701"/>
                </a:cubicBezTo>
                <a:cubicBezTo>
                  <a:pt x="2123537" y="3020199"/>
                  <a:pt x="2301815" y="3126592"/>
                  <a:pt x="2467155" y="2928184"/>
                </a:cubicBezTo>
                <a:cubicBezTo>
                  <a:pt x="2632495" y="2729776"/>
                  <a:pt x="2787770" y="2135992"/>
                  <a:pt x="2950234" y="1841256"/>
                </a:cubicBezTo>
                <a:cubicBezTo>
                  <a:pt x="3112698" y="1546520"/>
                  <a:pt x="3276600" y="1271912"/>
                  <a:pt x="3441940" y="1159769"/>
                </a:cubicBezTo>
                <a:cubicBezTo>
                  <a:pt x="3607280" y="1047625"/>
                  <a:pt x="3778370" y="1168395"/>
                  <a:pt x="3942272" y="1168395"/>
                </a:cubicBezTo>
                <a:cubicBezTo>
                  <a:pt x="4106174" y="1168395"/>
                  <a:pt x="4264324" y="1044750"/>
                  <a:pt x="4425351" y="1159769"/>
                </a:cubicBezTo>
                <a:cubicBezTo>
                  <a:pt x="4586378" y="1274788"/>
                  <a:pt x="4743091" y="1747802"/>
                  <a:pt x="4908431" y="1858508"/>
                </a:cubicBezTo>
                <a:cubicBezTo>
                  <a:pt x="5073771" y="1969214"/>
                  <a:pt x="5252049" y="1842694"/>
                  <a:pt x="5417389" y="1824003"/>
                </a:cubicBezTo>
                <a:cubicBezTo>
                  <a:pt x="5582729" y="1805312"/>
                  <a:pt x="5736566" y="1756429"/>
                  <a:pt x="5900468" y="1746365"/>
                </a:cubicBezTo>
                <a:cubicBezTo>
                  <a:pt x="6064370" y="1736301"/>
                  <a:pt x="6236898" y="1765056"/>
                  <a:pt x="6400800" y="1763618"/>
                </a:cubicBezTo>
                <a:cubicBezTo>
                  <a:pt x="6564702" y="1762180"/>
                  <a:pt x="6724291" y="1749959"/>
                  <a:pt x="6883880" y="1737739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4FB4651-CAA4-40D9-A3CC-6786FDD7537A}"/>
              </a:ext>
            </a:extLst>
          </p:cNvPr>
          <p:cNvSpPr/>
          <p:nvPr/>
        </p:nvSpPr>
        <p:spPr>
          <a:xfrm>
            <a:off x="1268083" y="1861413"/>
            <a:ext cx="6883879" cy="3151322"/>
          </a:xfrm>
          <a:custGeom>
            <a:avLst/>
            <a:gdLst>
              <a:gd name="connsiteX0" fmla="*/ 0 w 6883879"/>
              <a:gd name="connsiteY0" fmla="*/ 2960753 h 3151322"/>
              <a:gd name="connsiteX1" fmla="*/ 491706 w 6883879"/>
              <a:gd name="connsiteY1" fmla="*/ 1893 h 3151322"/>
              <a:gd name="connsiteX2" fmla="*/ 983411 w 6883879"/>
              <a:gd name="connsiteY2" fmla="*/ 2520806 h 3151322"/>
              <a:gd name="connsiteX3" fmla="*/ 1475117 w 6883879"/>
              <a:gd name="connsiteY3" fmla="*/ 3090149 h 3151322"/>
              <a:gd name="connsiteX4" fmla="*/ 1966823 w 6883879"/>
              <a:gd name="connsiteY4" fmla="*/ 3116029 h 3151322"/>
              <a:gd name="connsiteX5" fmla="*/ 2467155 w 6883879"/>
              <a:gd name="connsiteY5" fmla="*/ 2917621 h 3151322"/>
              <a:gd name="connsiteX6" fmla="*/ 2950234 w 6883879"/>
              <a:gd name="connsiteY6" fmla="*/ 1787561 h 3151322"/>
              <a:gd name="connsiteX7" fmla="*/ 3450566 w 6883879"/>
              <a:gd name="connsiteY7" fmla="*/ 950798 h 3151322"/>
              <a:gd name="connsiteX8" fmla="*/ 3942272 w 6883879"/>
              <a:gd name="connsiteY8" fmla="*/ 959425 h 3151322"/>
              <a:gd name="connsiteX9" fmla="*/ 4433977 w 6883879"/>
              <a:gd name="connsiteY9" fmla="*/ 1011183 h 3151322"/>
              <a:gd name="connsiteX10" fmla="*/ 4917057 w 6883879"/>
              <a:gd name="connsiteY10" fmla="*/ 1563274 h 3151322"/>
              <a:gd name="connsiteX11" fmla="*/ 5408762 w 6883879"/>
              <a:gd name="connsiteY11" fmla="*/ 657500 h 3151322"/>
              <a:gd name="connsiteX12" fmla="*/ 5900468 w 6883879"/>
              <a:gd name="connsiteY12" fmla="*/ 338323 h 3151322"/>
              <a:gd name="connsiteX13" fmla="*/ 6400800 w 6883879"/>
              <a:gd name="connsiteY13" fmla="*/ 312444 h 3151322"/>
              <a:gd name="connsiteX14" fmla="*/ 6883879 w 6883879"/>
              <a:gd name="connsiteY14" fmla="*/ 303817 h 315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83879" h="3151322">
                <a:moveTo>
                  <a:pt x="0" y="2960753"/>
                </a:moveTo>
                <a:cubicBezTo>
                  <a:pt x="163902" y="1517985"/>
                  <a:pt x="327804" y="75217"/>
                  <a:pt x="491706" y="1893"/>
                </a:cubicBezTo>
                <a:cubicBezTo>
                  <a:pt x="655608" y="-71431"/>
                  <a:pt x="819509" y="2006097"/>
                  <a:pt x="983411" y="2520806"/>
                </a:cubicBezTo>
                <a:cubicBezTo>
                  <a:pt x="1147313" y="3035515"/>
                  <a:pt x="1311215" y="2990945"/>
                  <a:pt x="1475117" y="3090149"/>
                </a:cubicBezTo>
                <a:cubicBezTo>
                  <a:pt x="1639019" y="3189353"/>
                  <a:pt x="1801483" y="3144784"/>
                  <a:pt x="1966823" y="3116029"/>
                </a:cubicBezTo>
                <a:cubicBezTo>
                  <a:pt x="2132163" y="3087274"/>
                  <a:pt x="2303253" y="3139032"/>
                  <a:pt x="2467155" y="2917621"/>
                </a:cubicBezTo>
                <a:cubicBezTo>
                  <a:pt x="2631057" y="2696210"/>
                  <a:pt x="2786332" y="2115365"/>
                  <a:pt x="2950234" y="1787561"/>
                </a:cubicBezTo>
                <a:cubicBezTo>
                  <a:pt x="3114136" y="1459757"/>
                  <a:pt x="3285226" y="1088821"/>
                  <a:pt x="3450566" y="950798"/>
                </a:cubicBezTo>
                <a:cubicBezTo>
                  <a:pt x="3615906" y="812775"/>
                  <a:pt x="3778370" y="949361"/>
                  <a:pt x="3942272" y="959425"/>
                </a:cubicBezTo>
                <a:cubicBezTo>
                  <a:pt x="4106174" y="969489"/>
                  <a:pt x="4271513" y="910541"/>
                  <a:pt x="4433977" y="1011183"/>
                </a:cubicBezTo>
                <a:cubicBezTo>
                  <a:pt x="4596441" y="1111825"/>
                  <a:pt x="4754593" y="1622221"/>
                  <a:pt x="4917057" y="1563274"/>
                </a:cubicBezTo>
                <a:cubicBezTo>
                  <a:pt x="5079521" y="1504327"/>
                  <a:pt x="5244860" y="861658"/>
                  <a:pt x="5408762" y="657500"/>
                </a:cubicBezTo>
                <a:cubicBezTo>
                  <a:pt x="5572664" y="453342"/>
                  <a:pt x="5735128" y="395832"/>
                  <a:pt x="5900468" y="338323"/>
                </a:cubicBezTo>
                <a:cubicBezTo>
                  <a:pt x="6065808" y="280814"/>
                  <a:pt x="6236898" y="318195"/>
                  <a:pt x="6400800" y="312444"/>
                </a:cubicBezTo>
                <a:cubicBezTo>
                  <a:pt x="6564702" y="306693"/>
                  <a:pt x="6724290" y="305255"/>
                  <a:pt x="6883879" y="303817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25BBCCE-8A2C-4BE9-AAF3-30B927F045D2}"/>
              </a:ext>
            </a:extLst>
          </p:cNvPr>
          <p:cNvSpPr/>
          <p:nvPr/>
        </p:nvSpPr>
        <p:spPr>
          <a:xfrm>
            <a:off x="1268083" y="2939073"/>
            <a:ext cx="6892506" cy="3211561"/>
          </a:xfrm>
          <a:custGeom>
            <a:avLst/>
            <a:gdLst>
              <a:gd name="connsiteX0" fmla="*/ 0 w 6892506"/>
              <a:gd name="connsiteY0" fmla="*/ 3211561 h 3211561"/>
              <a:gd name="connsiteX1" fmla="*/ 491706 w 6892506"/>
              <a:gd name="connsiteY1" fmla="*/ 19787 h 3211561"/>
              <a:gd name="connsiteX2" fmla="*/ 983411 w 6892506"/>
              <a:gd name="connsiteY2" fmla="*/ 1891719 h 3211561"/>
              <a:gd name="connsiteX3" fmla="*/ 1475117 w 6892506"/>
              <a:gd name="connsiteY3" fmla="*/ 2504195 h 3211561"/>
              <a:gd name="connsiteX4" fmla="*/ 1975449 w 6892506"/>
              <a:gd name="connsiteY4" fmla="*/ 2530074 h 3211561"/>
              <a:gd name="connsiteX5" fmla="*/ 2467155 w 6892506"/>
              <a:gd name="connsiteY5" fmla="*/ 2512821 h 3211561"/>
              <a:gd name="connsiteX6" fmla="*/ 2958860 w 6892506"/>
              <a:gd name="connsiteY6" fmla="*/ 1546663 h 3211561"/>
              <a:gd name="connsiteX7" fmla="*/ 3459192 w 6892506"/>
              <a:gd name="connsiteY7" fmla="*/ 1063584 h 3211561"/>
              <a:gd name="connsiteX8" fmla="*/ 3942272 w 6892506"/>
              <a:gd name="connsiteY8" fmla="*/ 1089463 h 3211561"/>
              <a:gd name="connsiteX9" fmla="*/ 4425351 w 6892506"/>
              <a:gd name="connsiteY9" fmla="*/ 1003199 h 3211561"/>
              <a:gd name="connsiteX10" fmla="*/ 4917057 w 6892506"/>
              <a:gd name="connsiteY10" fmla="*/ 1779576 h 3211561"/>
              <a:gd name="connsiteX11" fmla="*/ 5408762 w 6892506"/>
              <a:gd name="connsiteY11" fmla="*/ 2573206 h 3211561"/>
              <a:gd name="connsiteX12" fmla="*/ 5900468 w 6892506"/>
              <a:gd name="connsiteY12" fmla="*/ 2762987 h 3211561"/>
              <a:gd name="connsiteX13" fmla="*/ 6400800 w 6892506"/>
              <a:gd name="connsiteY13" fmla="*/ 2814746 h 3211561"/>
              <a:gd name="connsiteX14" fmla="*/ 6892506 w 6892506"/>
              <a:gd name="connsiteY14" fmla="*/ 2806119 h 321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92506" h="3211561">
                <a:moveTo>
                  <a:pt x="0" y="3211561"/>
                </a:moveTo>
                <a:cubicBezTo>
                  <a:pt x="163902" y="1725661"/>
                  <a:pt x="327804" y="239761"/>
                  <a:pt x="491706" y="19787"/>
                </a:cubicBezTo>
                <a:cubicBezTo>
                  <a:pt x="655608" y="-200187"/>
                  <a:pt x="819509" y="1477651"/>
                  <a:pt x="983411" y="1891719"/>
                </a:cubicBezTo>
                <a:cubicBezTo>
                  <a:pt x="1147313" y="2305787"/>
                  <a:pt x="1309777" y="2397802"/>
                  <a:pt x="1475117" y="2504195"/>
                </a:cubicBezTo>
                <a:cubicBezTo>
                  <a:pt x="1640457" y="2610588"/>
                  <a:pt x="1810109" y="2528636"/>
                  <a:pt x="1975449" y="2530074"/>
                </a:cubicBezTo>
                <a:cubicBezTo>
                  <a:pt x="2140789" y="2531512"/>
                  <a:pt x="2303253" y="2676723"/>
                  <a:pt x="2467155" y="2512821"/>
                </a:cubicBezTo>
                <a:cubicBezTo>
                  <a:pt x="2631057" y="2348919"/>
                  <a:pt x="2793521" y="1788202"/>
                  <a:pt x="2958860" y="1546663"/>
                </a:cubicBezTo>
                <a:cubicBezTo>
                  <a:pt x="3124200" y="1305123"/>
                  <a:pt x="3295290" y="1139784"/>
                  <a:pt x="3459192" y="1063584"/>
                </a:cubicBezTo>
                <a:cubicBezTo>
                  <a:pt x="3623094" y="987384"/>
                  <a:pt x="3781246" y="1099527"/>
                  <a:pt x="3942272" y="1089463"/>
                </a:cubicBezTo>
                <a:cubicBezTo>
                  <a:pt x="4103298" y="1079399"/>
                  <a:pt x="4262887" y="888180"/>
                  <a:pt x="4425351" y="1003199"/>
                </a:cubicBezTo>
                <a:cubicBezTo>
                  <a:pt x="4587815" y="1118218"/>
                  <a:pt x="4753155" y="1517908"/>
                  <a:pt x="4917057" y="1779576"/>
                </a:cubicBezTo>
                <a:cubicBezTo>
                  <a:pt x="5080959" y="2041244"/>
                  <a:pt x="5244860" y="2409304"/>
                  <a:pt x="5408762" y="2573206"/>
                </a:cubicBezTo>
                <a:cubicBezTo>
                  <a:pt x="5572664" y="2737108"/>
                  <a:pt x="5735128" y="2722730"/>
                  <a:pt x="5900468" y="2762987"/>
                </a:cubicBezTo>
                <a:cubicBezTo>
                  <a:pt x="6065808" y="2803244"/>
                  <a:pt x="6235460" y="2807557"/>
                  <a:pt x="6400800" y="2814746"/>
                </a:cubicBezTo>
                <a:cubicBezTo>
                  <a:pt x="6566140" y="2821935"/>
                  <a:pt x="6729323" y="2814027"/>
                  <a:pt x="6892506" y="2806119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325B3A-E6D4-47D5-B776-C56CB8A0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46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C404D-9F38-4080-A497-65667F7197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1196" y="1704372"/>
            <a:ext cx="57577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     Can we treat model defects using Gaussian Processes?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426B8-1EEC-4325-801E-EF2EE288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116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EE77-E2EB-469E-AF39-D8E1F06C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Processes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0F258D2-6FFF-4595-BDC0-486A99C4F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3150" y="2208213"/>
          <a:ext cx="189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1892160" imgH="253800" progId="Equation.DSMT4">
                  <p:embed/>
                </p:oleObj>
              </mc:Choice>
              <mc:Fallback>
                <p:oleObj name="Equation" r:id="rId4" imgW="18921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0F258D2-6FFF-4595-BDC0-486A99C4F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3150" y="2208213"/>
                        <a:ext cx="1892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855E8F5-0D8A-483D-91AD-FEA1510EC8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4381"/>
          <a:stretch/>
        </p:blipFill>
        <p:spPr>
          <a:xfrm>
            <a:off x="1105785" y="1355304"/>
            <a:ext cx="6847367" cy="29053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EFBDD9-05C5-4943-BC3F-8B4286B539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/>
          <a:stretch/>
        </p:blipFill>
        <p:spPr>
          <a:xfrm>
            <a:off x="1223494" y="4656621"/>
            <a:ext cx="2778598" cy="199270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9A366D-9B7E-441C-9538-D07D9C766AF7}"/>
              </a:ext>
            </a:extLst>
          </p:cNvPr>
          <p:cNvCxnSpPr>
            <a:cxnSpLocks/>
          </p:cNvCxnSpPr>
          <p:nvPr/>
        </p:nvCxnSpPr>
        <p:spPr>
          <a:xfrm flipH="1">
            <a:off x="1979712" y="2717321"/>
            <a:ext cx="1" cy="3191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32B29B-8B8F-4F38-AC61-4C5E99E23AF0}"/>
              </a:ext>
            </a:extLst>
          </p:cNvPr>
          <p:cNvCxnSpPr>
            <a:cxnSpLocks/>
          </p:cNvCxnSpPr>
          <p:nvPr/>
        </p:nvCxnSpPr>
        <p:spPr>
          <a:xfrm>
            <a:off x="3039366" y="2717321"/>
            <a:ext cx="0" cy="3364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8E32FC7-2190-4879-A489-FA090BEA05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15356" b="12171"/>
          <a:stretch/>
        </p:blipFill>
        <p:spPr>
          <a:xfrm>
            <a:off x="6305985" y="4413754"/>
            <a:ext cx="2024098" cy="14544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77123E-9007-4050-A53D-6B76DAEF9522}"/>
              </a:ext>
            </a:extLst>
          </p:cNvPr>
          <p:cNvSpPr txBox="1"/>
          <p:nvPr/>
        </p:nvSpPr>
        <p:spPr>
          <a:xfrm>
            <a:off x="3890512" y="4744528"/>
            <a:ext cx="2251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mean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Cov</a:t>
            </a:r>
            <a:r>
              <a:rPr lang="en-US" sz="2400" dirty="0"/>
              <a:t>(</a:t>
            </a:r>
            <a:r>
              <a:rPr lang="en-US" sz="2400" dirty="0" err="1"/>
              <a:t>x,x</a:t>
            </a:r>
            <a:r>
              <a:rPr lang="en-US" sz="2400" dirty="0"/>
              <a:t>’; A,</a:t>
            </a:r>
            <a:r>
              <a:rPr lang="en-US" sz="2400" dirty="0">
                <a:latin typeface="Lao UI" panose="020B0502040204020203" pitchFamily="34" charset="0"/>
                <a:cs typeface="Lao UI" panose="020B0502040204020203" pitchFamily="34" charset="0"/>
                <a:sym typeface="Symbol" panose="05050102010706020507" pitchFamily="18" charset="2"/>
              </a:rPr>
              <a:t>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C3482D6-ED6C-411E-9534-80AC0FBB2E12}"/>
              </a:ext>
            </a:extLst>
          </p:cNvPr>
          <p:cNvSpPr/>
          <p:nvPr/>
        </p:nvSpPr>
        <p:spPr>
          <a:xfrm>
            <a:off x="3285811" y="2783393"/>
            <a:ext cx="1185705" cy="2090058"/>
          </a:xfrm>
          <a:custGeom>
            <a:avLst/>
            <a:gdLst>
              <a:gd name="connsiteX0" fmla="*/ 1185705 w 1185705"/>
              <a:gd name="connsiteY0" fmla="*/ 2090058 h 2090058"/>
              <a:gd name="connsiteX1" fmla="*/ 251209 w 1185705"/>
              <a:gd name="connsiteY1" fmla="*/ 1055077 h 2090058"/>
              <a:gd name="connsiteX2" fmla="*/ 0 w 1185705"/>
              <a:gd name="connsiteY2" fmla="*/ 0 h 209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5705" h="2090058">
                <a:moveTo>
                  <a:pt x="1185705" y="2090058"/>
                </a:moveTo>
                <a:cubicBezTo>
                  <a:pt x="817265" y="1746739"/>
                  <a:pt x="448826" y="1403420"/>
                  <a:pt x="251209" y="1055077"/>
                </a:cubicBezTo>
                <a:cubicBezTo>
                  <a:pt x="53591" y="706734"/>
                  <a:pt x="26795" y="353367"/>
                  <a:pt x="0" y="0"/>
                </a:cubicBezTo>
              </a:path>
            </a:pathLst>
          </a:custGeom>
          <a:noFill/>
          <a:ln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B995F0B-E77D-471A-97D1-A797D31395A6}"/>
              </a:ext>
            </a:extLst>
          </p:cNvPr>
          <p:cNvSpPr/>
          <p:nvPr/>
        </p:nvSpPr>
        <p:spPr>
          <a:xfrm>
            <a:off x="2568968" y="5184949"/>
            <a:ext cx="1560905" cy="823965"/>
          </a:xfrm>
          <a:custGeom>
            <a:avLst/>
            <a:gdLst>
              <a:gd name="connsiteX0" fmla="*/ 1560905 w 1560905"/>
              <a:gd name="connsiteY0" fmla="*/ 0 h 823965"/>
              <a:gd name="connsiteX1" fmla="*/ 244570 w 1560905"/>
              <a:gd name="connsiteY1" fmla="*/ 622998 h 823965"/>
              <a:gd name="connsiteX2" fmla="*/ 3410 w 1560905"/>
              <a:gd name="connsiteY2" fmla="*/ 823965 h 82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905" h="823965">
                <a:moveTo>
                  <a:pt x="1560905" y="0"/>
                </a:moveTo>
                <a:cubicBezTo>
                  <a:pt x="1032528" y="242835"/>
                  <a:pt x="504152" y="485671"/>
                  <a:pt x="244570" y="622998"/>
                </a:cubicBezTo>
                <a:cubicBezTo>
                  <a:pt x="-15012" y="760325"/>
                  <a:pt x="-5801" y="792145"/>
                  <a:pt x="3410" y="823965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6D8E4E89-C678-40FF-8494-70EF5D80D01D}"/>
              </a:ext>
            </a:extLst>
          </p:cNvPr>
          <p:cNvSpPr/>
          <p:nvPr/>
        </p:nvSpPr>
        <p:spPr>
          <a:xfrm>
            <a:off x="1105785" y="1628800"/>
            <a:ext cx="182084" cy="10885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9B0F8B-FB9B-448D-ABEF-571D2BFF4DA9}"/>
              </a:ext>
            </a:extLst>
          </p:cNvPr>
          <p:cNvSpPr txBox="1"/>
          <p:nvPr/>
        </p:nvSpPr>
        <p:spPr>
          <a:xfrm>
            <a:off x="793794" y="1965881"/>
            <a:ext cx="19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23AA45F0-CD48-44DC-A943-0302AB3FA801}"/>
              </a:ext>
            </a:extLst>
          </p:cNvPr>
          <p:cNvSpPr/>
          <p:nvPr/>
        </p:nvSpPr>
        <p:spPr>
          <a:xfrm rot="5400000">
            <a:off x="2759269" y="1434627"/>
            <a:ext cx="109927" cy="10703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0C08CD-70AF-4D1D-BD66-2DC6B96E05D2}"/>
              </a:ext>
            </a:extLst>
          </p:cNvPr>
          <p:cNvSpPr/>
          <p:nvPr/>
        </p:nvSpPr>
        <p:spPr>
          <a:xfrm>
            <a:off x="2612793" y="1405407"/>
            <a:ext cx="921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Lao UI" panose="020B0502040204020203" pitchFamily="34" charset="0"/>
                <a:cs typeface="Lao UI" panose="020B0502040204020203" pitchFamily="34" charset="0"/>
                <a:sym typeface="Symbol" panose="05050102010706020507" pitchFamily="18" charset="2"/>
              </a:rPr>
              <a:t></a:t>
            </a:r>
            <a:endParaRPr lang="en-US" sz="32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150FFE5-E38F-4965-826C-425B8628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4</a:t>
            </a:fld>
            <a:endParaRPr lang="sv-S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4F848C-7849-47FE-9290-E2B83DB75EB0}"/>
              </a:ext>
            </a:extLst>
          </p:cNvPr>
          <p:cNvSpPr/>
          <p:nvPr/>
        </p:nvSpPr>
        <p:spPr>
          <a:xfrm>
            <a:off x="4383110" y="602130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C. E. Rasmussen and C. K. I. Williams, </a:t>
            </a:r>
            <a:r>
              <a:rPr lang="en-US" sz="1400" i="1" dirty="0"/>
              <a:t>Gaussian processes for machine learning</a:t>
            </a:r>
            <a:r>
              <a:rPr lang="en-US" sz="1400" dirty="0"/>
              <a:t>. Cambridge, Mass: MIT Press, 2006.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584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EE77-E2EB-469E-AF39-D8E1F06C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model defects with 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3EFC-885F-4959-B417-75A4C408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3" y="1600200"/>
            <a:ext cx="8574657" cy="4525963"/>
          </a:xfrm>
        </p:spPr>
        <p:txBody>
          <a:bodyPr/>
          <a:lstStyle/>
          <a:p>
            <a:r>
              <a:rPr lang="en-US" dirty="0"/>
              <a:t>Standard treatment of model defect: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11C2E-6E54-4DFC-87FC-2B4D3EEB7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549" y="1548444"/>
            <a:ext cx="3551952" cy="57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9AD387-E5DE-408E-9680-9A12F40F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b="28658"/>
          <a:stretch/>
        </p:blipFill>
        <p:spPr>
          <a:xfrm>
            <a:off x="1007690" y="2188419"/>
            <a:ext cx="7225641" cy="2880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43EA68-ECFF-4879-92A8-98987C19EEFC}"/>
              </a:ext>
            </a:extLst>
          </p:cNvPr>
          <p:cNvSpPr txBox="1"/>
          <p:nvPr/>
        </p:nvSpPr>
        <p:spPr>
          <a:xfrm>
            <a:off x="6060559" y="5054504"/>
            <a:ext cx="4401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http://www.it.uu.se/edu/course/homepage/apml/GP/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0F258D2-6FFF-4595-BDC0-486A99C4F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3150" y="2208213"/>
          <a:ext cx="189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6" imgW="1892160" imgH="253800" progId="Equation.DSMT4">
                  <p:embed/>
                </p:oleObj>
              </mc:Choice>
              <mc:Fallback>
                <p:oleObj name="Equation" r:id="rId6" imgW="18921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0F258D2-6FFF-4595-BDC0-486A99C4F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3150" y="2208213"/>
                        <a:ext cx="1892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855E8F5-0D8A-483D-91AD-FEA1510EC8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4381"/>
          <a:stretch/>
        </p:blipFill>
        <p:spPr>
          <a:xfrm>
            <a:off x="1105785" y="2174810"/>
            <a:ext cx="6847367" cy="2905326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FE94A8D-23C0-4E1D-B514-03926F886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544224"/>
              </p:ext>
            </p:extLst>
          </p:nvPr>
        </p:nvGraphicFramePr>
        <p:xfrm>
          <a:off x="823172" y="1974998"/>
          <a:ext cx="374354" cy="4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C8A7FC0-AA34-4675-9CB1-CC7160DC7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3172" y="1974998"/>
                        <a:ext cx="374354" cy="4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88F57E-3FCC-4D98-97AE-92380A579B96}"/>
              </a:ext>
            </a:extLst>
          </p:cNvPr>
          <p:cNvSpPr txBox="1"/>
          <p:nvPr/>
        </p:nvSpPr>
        <p:spPr>
          <a:xfrm>
            <a:off x="3995439" y="2199950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276E70E5-0219-48BB-89E4-8633D623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165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EE77-E2EB-469E-AF39-D8E1F06C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model defects with 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3EFC-885F-4959-B417-75A4C408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3" y="1590152"/>
            <a:ext cx="8574657" cy="4525963"/>
          </a:xfrm>
        </p:spPr>
        <p:txBody>
          <a:bodyPr/>
          <a:lstStyle/>
          <a:p>
            <a:r>
              <a:rPr lang="en-US" dirty="0"/>
              <a:t>Standard treatment of model defect: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11C2E-6E54-4DFC-87FC-2B4D3EEB7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549" y="1548444"/>
            <a:ext cx="3551952" cy="57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9AD387-E5DE-408E-9680-9A12F40F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b="28658"/>
          <a:stretch/>
        </p:blipFill>
        <p:spPr>
          <a:xfrm>
            <a:off x="1007690" y="2188419"/>
            <a:ext cx="7225641" cy="288063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0F258D2-6FFF-4595-BDC0-486A99C4F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3150" y="2208213"/>
          <a:ext cx="189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6" imgW="1892160" imgH="253800" progId="Equation.DSMT4">
                  <p:embed/>
                </p:oleObj>
              </mc:Choice>
              <mc:Fallback>
                <p:oleObj name="Equation" r:id="rId6" imgW="18921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0F258D2-6FFF-4595-BDC0-486A99C4F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3150" y="2208213"/>
                        <a:ext cx="1892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855E8F5-0D8A-483D-91AD-FEA1510EC8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4381"/>
          <a:stretch/>
        </p:blipFill>
        <p:spPr>
          <a:xfrm>
            <a:off x="1105785" y="2174810"/>
            <a:ext cx="6847367" cy="290532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FE6D9F2-A798-4CC9-A85C-E778C5C6C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449144"/>
              </p:ext>
            </p:extLst>
          </p:nvPr>
        </p:nvGraphicFramePr>
        <p:xfrm>
          <a:off x="480032" y="5098719"/>
          <a:ext cx="4843303" cy="1622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9" imgW="1892160" imgH="634680" progId="Equation.DSMT4">
                  <p:embed/>
                </p:oleObj>
              </mc:Choice>
              <mc:Fallback>
                <p:oleObj name="Equation" r:id="rId9" imgW="1892160" imgH="634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FE6D9F2-A798-4CC9-A85C-E778C5C6C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032" y="5098719"/>
                        <a:ext cx="4843303" cy="1622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FE94A8D-23C0-4E1D-B514-03926F886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340907"/>
              </p:ext>
            </p:extLst>
          </p:nvPr>
        </p:nvGraphicFramePr>
        <p:xfrm>
          <a:off x="823172" y="1974998"/>
          <a:ext cx="374354" cy="4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FE94A8D-23C0-4E1D-B514-03926F8866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3172" y="1974998"/>
                        <a:ext cx="374354" cy="4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88F57E-3FCC-4D98-97AE-92380A579B96}"/>
              </a:ext>
            </a:extLst>
          </p:cNvPr>
          <p:cNvSpPr txBox="1"/>
          <p:nvPr/>
        </p:nvSpPr>
        <p:spPr>
          <a:xfrm>
            <a:off x="3995439" y="2199950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4AA6B9-4389-4A39-A584-482B3BF7648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15356" b="12171"/>
          <a:stretch/>
        </p:blipFill>
        <p:spPr>
          <a:xfrm>
            <a:off x="5658927" y="5762445"/>
            <a:ext cx="1410885" cy="1013801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:a16="http://schemas.microsoft.com/office/drawing/2014/main" id="{4AFE1EB8-DE9B-47E7-B80C-D52DC3BBE875}"/>
              </a:ext>
            </a:extLst>
          </p:cNvPr>
          <p:cNvSpPr/>
          <p:nvPr/>
        </p:nvSpPr>
        <p:spPr>
          <a:xfrm>
            <a:off x="825606" y="2573079"/>
            <a:ext cx="182084" cy="8559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3DB478-32CC-4502-8412-C4E44319B4D0}"/>
              </a:ext>
            </a:extLst>
          </p:cNvPr>
          <p:cNvSpPr txBox="1"/>
          <p:nvPr/>
        </p:nvSpPr>
        <p:spPr>
          <a:xfrm>
            <a:off x="457200" y="2708651"/>
            <a:ext cx="19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A1716AF-74A0-41EA-AD04-6F50036F2F13}"/>
              </a:ext>
            </a:extLst>
          </p:cNvPr>
          <p:cNvSpPr/>
          <p:nvPr/>
        </p:nvSpPr>
        <p:spPr>
          <a:xfrm rot="5400000">
            <a:off x="2792054" y="2117565"/>
            <a:ext cx="109927" cy="10703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885B8E-5274-4DAB-8CF3-673E79F3E624}"/>
              </a:ext>
            </a:extLst>
          </p:cNvPr>
          <p:cNvSpPr/>
          <p:nvPr/>
        </p:nvSpPr>
        <p:spPr>
          <a:xfrm>
            <a:off x="2691953" y="2067977"/>
            <a:ext cx="921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Lao UI" panose="020B0502040204020203" pitchFamily="34" charset="0"/>
                <a:cs typeface="Lao UI" panose="020B0502040204020203" pitchFamily="34" charset="0"/>
                <a:sym typeface="Symbol" panose="05050102010706020507" pitchFamily="18" charset="2"/>
              </a:rPr>
              <a:t></a:t>
            </a:r>
            <a:endParaRPr lang="en-US" sz="3200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860A6AA-94C4-440D-9216-52E846C4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26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EE77-E2EB-469E-AF39-D8E1F06C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AD387-E5DE-408E-9680-9A12F40F20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b="28658"/>
          <a:stretch/>
        </p:blipFill>
        <p:spPr>
          <a:xfrm>
            <a:off x="1007690" y="2188419"/>
            <a:ext cx="7225641" cy="2880630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0F258D2-6FFF-4595-BDC0-486A99C4FE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3150" y="2208213"/>
          <a:ext cx="1892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5" imgW="1892160" imgH="253800" progId="Equation.DSMT4">
                  <p:embed/>
                </p:oleObj>
              </mc:Choice>
              <mc:Fallback>
                <p:oleObj name="Equation" r:id="rId5" imgW="18921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0F258D2-6FFF-4595-BDC0-486A99C4F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3150" y="2208213"/>
                        <a:ext cx="1892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855E8F5-0D8A-483D-91AD-FEA1510EC8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r="4381"/>
          <a:stretch/>
        </p:blipFill>
        <p:spPr>
          <a:xfrm>
            <a:off x="1105785" y="2174810"/>
            <a:ext cx="6847367" cy="290532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FE6D9F2-A798-4CC9-A85C-E778C5C6C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54250"/>
              </p:ext>
            </p:extLst>
          </p:nvPr>
        </p:nvGraphicFramePr>
        <p:xfrm>
          <a:off x="117731" y="5216726"/>
          <a:ext cx="3662805" cy="122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8" imgW="1892160" imgH="634680" progId="Equation.DSMT4">
                  <p:embed/>
                </p:oleObj>
              </mc:Choice>
              <mc:Fallback>
                <p:oleObj name="Equation" r:id="rId8" imgW="1892160" imgH="6346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FE6D9F2-A798-4CC9-A85C-E778C5C6C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731" y="5216726"/>
                        <a:ext cx="3662805" cy="1227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B5A2BAC-A368-4A4C-B89D-8CF6E4A32C49}"/>
              </a:ext>
            </a:extLst>
          </p:cNvPr>
          <p:cNvSpPr/>
          <p:nvPr/>
        </p:nvSpPr>
        <p:spPr>
          <a:xfrm>
            <a:off x="1539131" y="4395788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894AFA-48B6-4297-BA10-25270D163EF9}"/>
              </a:ext>
            </a:extLst>
          </p:cNvPr>
          <p:cNvSpPr/>
          <p:nvPr/>
        </p:nvSpPr>
        <p:spPr>
          <a:xfrm>
            <a:off x="1990251" y="4129020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7AD0E4-084F-4C8E-9415-7B3DF1923EA3}"/>
              </a:ext>
            </a:extLst>
          </p:cNvPr>
          <p:cNvSpPr/>
          <p:nvPr/>
        </p:nvSpPr>
        <p:spPr>
          <a:xfrm>
            <a:off x="2308564" y="4027236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E3A498-32B8-445E-AE17-56EBECB3774A}"/>
              </a:ext>
            </a:extLst>
          </p:cNvPr>
          <p:cNvSpPr/>
          <p:nvPr/>
        </p:nvSpPr>
        <p:spPr>
          <a:xfrm>
            <a:off x="2895323" y="4078128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BA69B3-43D3-485B-96DC-C5E8C56317F9}"/>
              </a:ext>
            </a:extLst>
          </p:cNvPr>
          <p:cNvSpPr/>
          <p:nvPr/>
        </p:nvSpPr>
        <p:spPr>
          <a:xfrm>
            <a:off x="3285185" y="4150286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728092-8BD7-45CD-87D1-B059AE370198}"/>
              </a:ext>
            </a:extLst>
          </p:cNvPr>
          <p:cNvSpPr/>
          <p:nvPr/>
        </p:nvSpPr>
        <p:spPr>
          <a:xfrm>
            <a:off x="3484282" y="3984288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E5F316-228B-477F-A6C8-D0F87D166C65}"/>
              </a:ext>
            </a:extLst>
          </p:cNvPr>
          <p:cNvSpPr/>
          <p:nvPr/>
        </p:nvSpPr>
        <p:spPr>
          <a:xfrm>
            <a:off x="3898418" y="3812289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21475C0-E805-448C-89BB-9759EAD0B777}"/>
              </a:ext>
            </a:extLst>
          </p:cNvPr>
          <p:cNvSpPr/>
          <p:nvPr/>
        </p:nvSpPr>
        <p:spPr>
          <a:xfrm>
            <a:off x="4239859" y="3231180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D271F9-B46E-475F-95C3-38E4DEF21B58}"/>
              </a:ext>
            </a:extLst>
          </p:cNvPr>
          <p:cNvSpPr/>
          <p:nvPr/>
        </p:nvSpPr>
        <p:spPr>
          <a:xfrm>
            <a:off x="4350960" y="3008223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23BD8C-2EE8-40A0-B83F-38E49953709B}"/>
              </a:ext>
            </a:extLst>
          </p:cNvPr>
          <p:cNvSpPr/>
          <p:nvPr/>
        </p:nvSpPr>
        <p:spPr>
          <a:xfrm>
            <a:off x="4537692" y="3186041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1C7EFC-4274-440B-9C82-C010B8265827}"/>
              </a:ext>
            </a:extLst>
          </p:cNvPr>
          <p:cNvSpPr/>
          <p:nvPr/>
        </p:nvSpPr>
        <p:spPr>
          <a:xfrm>
            <a:off x="4023570" y="3254813"/>
            <a:ext cx="97021" cy="1017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BD2C6-9A0D-472D-A5B7-888121A8C4D3}"/>
              </a:ext>
            </a:extLst>
          </p:cNvPr>
          <p:cNvSpPr txBox="1"/>
          <p:nvPr/>
        </p:nvSpPr>
        <p:spPr>
          <a:xfrm>
            <a:off x="4120591" y="5167423"/>
            <a:ext cx="4683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Hyper parameters  (A, </a:t>
            </a:r>
            <a:r>
              <a:rPr lang="en-US" sz="2400" dirty="0">
                <a:latin typeface="Lao UI" panose="020B0502040204020203" pitchFamily="34" charset="0"/>
                <a:cs typeface="Lao UI" panose="020B0502040204020203" pitchFamily="34" charset="0"/>
                <a:sym typeface="Symbol" panose="05050102010706020507" pitchFamily="18" charset="2"/>
              </a:rPr>
              <a:t>) </a:t>
            </a:r>
            <a:r>
              <a:rPr lang="en-US" sz="2400" dirty="0"/>
              <a:t>determined 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Marginal Likelihood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Cross validation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053E381C-D340-4150-BE70-40D6514D4352}"/>
              </a:ext>
            </a:extLst>
          </p:cNvPr>
          <p:cNvSpPr/>
          <p:nvPr/>
        </p:nvSpPr>
        <p:spPr>
          <a:xfrm>
            <a:off x="825606" y="2573079"/>
            <a:ext cx="182084" cy="8559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EEDDD0-E313-4804-9D36-271B8ED80F88}"/>
              </a:ext>
            </a:extLst>
          </p:cNvPr>
          <p:cNvSpPr txBox="1"/>
          <p:nvPr/>
        </p:nvSpPr>
        <p:spPr>
          <a:xfrm>
            <a:off x="518399" y="2716393"/>
            <a:ext cx="19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998D6FBF-169E-4BA3-8A62-88FBCA92832B}"/>
              </a:ext>
            </a:extLst>
          </p:cNvPr>
          <p:cNvSpPr/>
          <p:nvPr/>
        </p:nvSpPr>
        <p:spPr>
          <a:xfrm rot="5400000">
            <a:off x="2792054" y="2117565"/>
            <a:ext cx="109927" cy="10703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4CEBC1-6BE8-4267-B1B0-64582357239E}"/>
              </a:ext>
            </a:extLst>
          </p:cNvPr>
          <p:cNvSpPr/>
          <p:nvPr/>
        </p:nvSpPr>
        <p:spPr>
          <a:xfrm>
            <a:off x="2691953" y="2067977"/>
            <a:ext cx="921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Lao UI" panose="020B0502040204020203" pitchFamily="34" charset="0"/>
                <a:cs typeface="Lao UI" panose="020B0502040204020203" pitchFamily="34" charset="0"/>
                <a:sym typeface="Symbol" panose="05050102010706020507" pitchFamily="18" charset="2"/>
              </a:rPr>
              <a:t></a:t>
            </a:r>
            <a:endParaRPr lang="en-US" sz="3200" dirty="0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9F6FCB4-5EB6-4377-B5A4-99F8ABE1B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512661"/>
              </p:ext>
            </p:extLst>
          </p:nvPr>
        </p:nvGraphicFramePr>
        <p:xfrm>
          <a:off x="825606" y="1960190"/>
          <a:ext cx="3746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10" imgW="375148" imgH="449656" progId="Equation.DSMT4">
                  <p:embed/>
                </p:oleObj>
              </mc:Choice>
              <mc:Fallback>
                <p:oleObj name="Equation" r:id="rId10" imgW="375148" imgH="4496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25606" y="1960190"/>
                        <a:ext cx="374650" cy="44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335CE82-8C79-43A8-A0DD-89C74232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30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AEE77-E2EB-469E-AF39-D8E1F06C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Solution 1:  Treating model defects adding GP on the observable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3EFC-885F-4959-B417-75A4C408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3" y="1600200"/>
            <a:ext cx="8574657" cy="4525963"/>
          </a:xfrm>
        </p:spPr>
        <p:txBody>
          <a:bodyPr/>
          <a:lstStyle/>
          <a:p>
            <a:r>
              <a:rPr lang="en-US" dirty="0"/>
              <a:t>New model: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AD387-E5DE-408E-9680-9A12F40F20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b="28658"/>
          <a:stretch/>
        </p:blipFill>
        <p:spPr>
          <a:xfrm>
            <a:off x="1007690" y="2188419"/>
            <a:ext cx="7225641" cy="288063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B91A455-5008-4C42-BF83-4306DCFE3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607258"/>
              </p:ext>
            </p:extLst>
          </p:nvPr>
        </p:nvGraphicFramePr>
        <p:xfrm>
          <a:off x="2165297" y="1527175"/>
          <a:ext cx="28289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5" imgW="1257120" imgH="279360" progId="Equation.DSMT4">
                  <p:embed/>
                </p:oleObj>
              </mc:Choice>
              <mc:Fallback>
                <p:oleObj name="Equation" r:id="rId5" imgW="1257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5297" y="1527175"/>
                        <a:ext cx="2828925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C8A7FC0-AA34-4675-9CB1-CC7160DC7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798252"/>
              </p:ext>
            </p:extLst>
          </p:nvPr>
        </p:nvGraphicFramePr>
        <p:xfrm>
          <a:off x="722692" y="1974998"/>
          <a:ext cx="374354" cy="4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2692" y="1974998"/>
                        <a:ext cx="374354" cy="44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59B9DAB-6C97-4282-9E68-2F5DEC44CC0C}"/>
              </a:ext>
            </a:extLst>
          </p:cNvPr>
          <p:cNvSpPr txBox="1"/>
          <p:nvPr/>
        </p:nvSpPr>
        <p:spPr>
          <a:xfrm>
            <a:off x="1197526" y="5218388"/>
            <a:ext cx="658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None parametric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Closed form solution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Flexibility in choice of covariance.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Account for data uncertainties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67815-EE63-49EA-9B8E-9DCBC10FDD4C}"/>
              </a:ext>
            </a:extLst>
          </p:cNvPr>
          <p:cNvSpPr txBox="1"/>
          <p:nvPr/>
        </p:nvSpPr>
        <p:spPr>
          <a:xfrm>
            <a:off x="3761117" y="2337758"/>
            <a:ext cx="189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Posterior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4526862-D9CA-4365-82C2-7E943D38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3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6594-6D3D-4BE4-B790-66D4C764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from PFNS synthetic data study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8686F4-8FFC-4BBA-8AEE-70A5CC0F4D6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9" r="31395"/>
          <a:stretch/>
        </p:blipFill>
        <p:spPr>
          <a:xfrm>
            <a:off x="640762" y="1373506"/>
            <a:ext cx="4414317" cy="41109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9B4631-C674-475C-8852-E0B9C3D279B9}"/>
              </a:ext>
            </a:extLst>
          </p:cNvPr>
          <p:cNvSpPr/>
          <p:nvPr/>
        </p:nvSpPr>
        <p:spPr>
          <a:xfrm>
            <a:off x="5400136" y="5855754"/>
            <a:ext cx="3743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P. Helgesson </a:t>
            </a:r>
            <a:r>
              <a:rPr lang="en-US" sz="1200" i="1" dirty="0"/>
              <a:t>et al.</a:t>
            </a:r>
            <a:r>
              <a:rPr lang="en-US" sz="1200" dirty="0"/>
              <a:t>, “Assessment of Novel Techniques for Nuclear Data Evaluation,” </a:t>
            </a:r>
            <a:r>
              <a:rPr lang="en-US" sz="1200" i="1" dirty="0"/>
              <a:t>Reactor Dosimetry: 16th International Symposium</a:t>
            </a:r>
            <a:r>
              <a:rPr lang="en-US" sz="1200" dirty="0"/>
              <a:t>, Nov. 2018, </a:t>
            </a:r>
            <a:r>
              <a:rPr lang="en-US" sz="1200" dirty="0" err="1"/>
              <a:t>doi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10.1520/STP160820170087</a:t>
            </a:r>
            <a:r>
              <a:rPr lang="en-US" sz="1200" dirty="0"/>
              <a:t>. (GP wok done by M. </a:t>
            </a:r>
            <a:r>
              <a:rPr lang="en-US" sz="1200" dirty="0" err="1"/>
              <a:t>Grosskopf</a:t>
            </a:r>
            <a:r>
              <a:rPr lang="en-US" sz="1200" dirty="0"/>
              <a:t>)</a:t>
            </a:r>
            <a:endParaRPr lang="en-US" sz="1200" dirty="0"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1473-7DAA-419C-BB0E-999A0467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792669"/>
      </p:ext>
    </p:extLst>
  </p:cSld>
  <p:clrMapOvr>
    <a:masterClrMapping/>
  </p:clrMapOvr>
</p:sld>
</file>

<file path=ppt/theme/theme1.xml><?xml version="1.0" encoding="utf-8"?>
<a:theme xmlns:a="http://schemas.openxmlformats.org/drawingml/2006/main" name="UU guld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U guldkant" id="{CAB0B5E1-3304-4EFC-8B01-92C270C55E7B}" vid="{03FD8357-7EA1-4A1D-B4A7-F93F1B284E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 guldkant</Template>
  <TotalTime>1209</TotalTime>
  <Words>1423</Words>
  <Application>Microsoft Office PowerPoint</Application>
  <PresentationFormat>On-screen Show (4:3)</PresentationFormat>
  <Paragraphs>178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DFKai-SB</vt:lpstr>
      <vt:lpstr>Lao UI</vt:lpstr>
      <vt:lpstr>Symbol</vt:lpstr>
      <vt:lpstr>Wingdings</vt:lpstr>
      <vt:lpstr>UU guldkant</vt:lpstr>
      <vt:lpstr>Equation</vt:lpstr>
      <vt:lpstr>MathType 7.0 Equation</vt:lpstr>
      <vt:lpstr>Gaussian Processes for treatment of model defects in nuclear data evaluations.  </vt:lpstr>
      <vt:lpstr>Evaluation results sensitive to model defects</vt:lpstr>
      <vt:lpstr>PowerPoint Presentation</vt:lpstr>
      <vt:lpstr>Gaussian Processes</vt:lpstr>
      <vt:lpstr>Treating model defects with GP</vt:lpstr>
      <vt:lpstr>Treating model defects with GP</vt:lpstr>
      <vt:lpstr>Hyper parameters</vt:lpstr>
      <vt:lpstr>Solution 1:  Treating model defects adding GP on the observable</vt:lpstr>
      <vt:lpstr>Results from PFNS synthetic data study</vt:lpstr>
      <vt:lpstr>TALYS on (26−FE−56(N,P)25−MN−56</vt:lpstr>
      <vt:lpstr>TALYS on (26−FE−56(N,P)25−MN−56</vt:lpstr>
      <vt:lpstr>Problematic when bad exp - cov</vt:lpstr>
      <vt:lpstr>Solution 2: GP in the parameter domain </vt:lpstr>
      <vt:lpstr>Observation</vt:lpstr>
      <vt:lpstr>Reproduces data…</vt:lpstr>
      <vt:lpstr>Parameter variations </vt:lpstr>
      <vt:lpstr>Solution 3: Combining the methods</vt:lpstr>
      <vt:lpstr>Observation 1</vt:lpstr>
      <vt:lpstr>Observation 2</vt:lpstr>
      <vt:lpstr>Conclusions</vt:lpstr>
      <vt:lpstr>References</vt:lpstr>
      <vt:lpstr>Extra</vt:lpstr>
      <vt:lpstr>Model defects</vt:lpstr>
      <vt:lpstr>Treatment: Uncertainty inflation</vt:lpstr>
      <vt:lpstr>Treatment 2: Prediction / model correction</vt:lpstr>
      <vt:lpstr>On computational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Gaussian Processes for treatment of model defects in nuclear data evaluations.</dc:title>
  <dc:creator>Henrik Sjöstrand</dc:creator>
  <cp:lastModifiedBy>Henrik Sjöstrand</cp:lastModifiedBy>
  <cp:revision>55</cp:revision>
  <dcterms:created xsi:type="dcterms:W3CDTF">2020-12-04T07:38:44Z</dcterms:created>
  <dcterms:modified xsi:type="dcterms:W3CDTF">2020-12-09T09:45:32Z</dcterms:modified>
</cp:coreProperties>
</file>